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6" r:id="rId2"/>
    <p:sldId id="306" r:id="rId3"/>
    <p:sldId id="257" r:id="rId4"/>
    <p:sldId id="307" r:id="rId5"/>
    <p:sldId id="286" r:id="rId6"/>
    <p:sldId id="288" r:id="rId7"/>
    <p:sldId id="262" r:id="rId8"/>
    <p:sldId id="290" r:id="rId9"/>
    <p:sldId id="258" r:id="rId10"/>
    <p:sldId id="259" r:id="rId11"/>
    <p:sldId id="276" r:id="rId12"/>
    <p:sldId id="278" r:id="rId13"/>
    <p:sldId id="261" r:id="rId14"/>
    <p:sldId id="260" r:id="rId15"/>
    <p:sldId id="280" r:id="rId16"/>
    <p:sldId id="281" r:id="rId17"/>
    <p:sldId id="283" r:id="rId18"/>
    <p:sldId id="282" r:id="rId19"/>
    <p:sldId id="279" r:id="rId20"/>
    <p:sldId id="284" r:id="rId21"/>
    <p:sldId id="285" r:id="rId22"/>
    <p:sldId id="287" r:id="rId23"/>
    <p:sldId id="291" r:id="rId24"/>
    <p:sldId id="292" r:id="rId25"/>
    <p:sldId id="293" r:id="rId26"/>
    <p:sldId id="294" r:id="rId27"/>
    <p:sldId id="263" r:id="rId28"/>
    <p:sldId id="295" r:id="rId29"/>
    <p:sldId id="296" r:id="rId30"/>
    <p:sldId id="264" r:id="rId31"/>
    <p:sldId id="265" r:id="rId32"/>
    <p:sldId id="266" r:id="rId33"/>
    <p:sldId id="297" r:id="rId34"/>
    <p:sldId id="267" r:id="rId35"/>
    <p:sldId id="268" r:id="rId36"/>
    <p:sldId id="298" r:id="rId37"/>
    <p:sldId id="299" r:id="rId38"/>
    <p:sldId id="300" r:id="rId39"/>
    <p:sldId id="301" r:id="rId40"/>
    <p:sldId id="305" r:id="rId41"/>
    <p:sldId id="303" r:id="rId42"/>
    <p:sldId id="302" r:id="rId43"/>
    <p:sldId id="304" r:id="rId44"/>
    <p:sldId id="269" r:id="rId45"/>
    <p:sldId id="270" r:id="rId46"/>
    <p:sldId id="309" r:id="rId47"/>
    <p:sldId id="310" r:id="rId48"/>
    <p:sldId id="311" r:id="rId49"/>
    <p:sldId id="271" r:id="rId50"/>
    <p:sldId id="272" r:id="rId51"/>
    <p:sldId id="273" r:id="rId52"/>
    <p:sldId id="274" r:id="rId53"/>
    <p:sldId id="308" r:id="rId54"/>
    <p:sldId id="275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86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2D2651-0663-4E4D-80C7-A7FB4B226723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5614F6E2-7CF1-4A7B-8645-8F4168D277F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The Digital Landscape:</a:t>
          </a:r>
        </a:p>
      </dgm:t>
    </dgm:pt>
    <dgm:pt modelId="{B29350CB-DC34-4E58-BBD1-37EDE62F1730}" type="parTrans" cxnId="{52D1D951-E10B-4A87-9B4D-E4E3A8AA0466}">
      <dgm:prSet/>
      <dgm:spPr/>
      <dgm:t>
        <a:bodyPr/>
        <a:lstStyle/>
        <a:p>
          <a:endParaRPr lang="en-US"/>
        </a:p>
      </dgm:t>
    </dgm:pt>
    <dgm:pt modelId="{B947BA24-E8B7-43C2-BDE5-B04E78C6B7C9}" type="sibTrans" cxnId="{52D1D951-E10B-4A87-9B4D-E4E3A8AA0466}">
      <dgm:prSet/>
      <dgm:spPr/>
      <dgm:t>
        <a:bodyPr/>
        <a:lstStyle/>
        <a:p>
          <a:endParaRPr lang="en-US"/>
        </a:p>
      </dgm:t>
    </dgm:pt>
    <dgm:pt modelId="{EF73E53C-46DF-4616-A65E-1CD3299D3AF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Human Factor: Over 85% of corporate cyber breaches involve a human element.</a:t>
          </a:r>
        </a:p>
      </dgm:t>
    </dgm:pt>
    <dgm:pt modelId="{D7AD639E-B347-4521-B5FD-AA963ECB8A83}" type="parTrans" cxnId="{3E154FE9-857E-45C5-A5AF-A14246E4D25F}">
      <dgm:prSet/>
      <dgm:spPr/>
      <dgm:t>
        <a:bodyPr/>
        <a:lstStyle/>
        <a:p>
          <a:endParaRPr lang="en-US"/>
        </a:p>
      </dgm:t>
    </dgm:pt>
    <dgm:pt modelId="{820D0885-129B-4E36-92F8-4F8060833297}" type="sibTrans" cxnId="{3E154FE9-857E-45C5-A5AF-A14246E4D25F}">
      <dgm:prSet/>
      <dgm:spPr/>
      <dgm:t>
        <a:bodyPr/>
        <a:lstStyle/>
        <a:p>
          <a:endParaRPr lang="en-US"/>
        </a:p>
      </dgm:t>
    </dgm:pt>
    <dgm:pt modelId="{73D92786-4A25-42BD-A954-60CC0A6DC5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The Cost: Data breaches cost organizations millions and damage long-term reputation.</a:t>
          </a:r>
        </a:p>
      </dgm:t>
    </dgm:pt>
    <dgm:pt modelId="{A8AF4865-6304-4D90-B813-A12ED4A08C6B}" type="parTrans" cxnId="{FAD70516-85F1-418F-8FE1-C9B6C1819564}">
      <dgm:prSet/>
      <dgm:spPr/>
      <dgm:t>
        <a:bodyPr/>
        <a:lstStyle/>
        <a:p>
          <a:endParaRPr lang="en-US"/>
        </a:p>
      </dgm:t>
    </dgm:pt>
    <dgm:pt modelId="{CCF8FA8D-64BA-46C6-8838-6997A033622E}" type="sibTrans" cxnId="{FAD70516-85F1-418F-8FE1-C9B6C1819564}">
      <dgm:prSet/>
      <dgm:spPr/>
      <dgm:t>
        <a:bodyPr/>
        <a:lstStyle/>
        <a:p>
          <a:endParaRPr lang="en-US"/>
        </a:p>
      </dgm:t>
    </dgm:pt>
    <dgm:pt modelId="{859209B4-EEAE-4893-AA01-800274037A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Personal Impact: Cyber safety affects your personal identity, finances, and privacy.</a:t>
          </a:r>
        </a:p>
      </dgm:t>
    </dgm:pt>
    <dgm:pt modelId="{6E4CB2C8-93DD-408B-8F38-FDAB9167EEC9}" type="parTrans" cxnId="{6CE2587E-86AC-4FBA-ADE6-42A44D7D79BF}">
      <dgm:prSet/>
      <dgm:spPr/>
      <dgm:t>
        <a:bodyPr/>
        <a:lstStyle/>
        <a:p>
          <a:endParaRPr lang="en-US"/>
        </a:p>
      </dgm:t>
    </dgm:pt>
    <dgm:pt modelId="{75B10D57-4F4A-49D3-92D6-8166A6BCB77E}" type="sibTrans" cxnId="{6CE2587E-86AC-4FBA-ADE6-42A44D7D79BF}">
      <dgm:prSet/>
      <dgm:spPr/>
      <dgm:t>
        <a:bodyPr/>
        <a:lstStyle/>
        <a:p>
          <a:endParaRPr lang="en-US"/>
        </a:p>
      </dgm:t>
    </dgm:pt>
    <dgm:pt modelId="{33F4D1DB-9029-40AC-B01E-FBC0049A190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Today's Goal: Learn to spot red flags, secure your identity, and report incidents.</a:t>
          </a:r>
        </a:p>
      </dgm:t>
    </dgm:pt>
    <dgm:pt modelId="{FBF1E774-4DCF-40A6-B044-E9CC348174D8}" type="parTrans" cxnId="{1B18C17E-C2CC-4D25-9578-5C72EECC7842}">
      <dgm:prSet/>
      <dgm:spPr/>
      <dgm:t>
        <a:bodyPr/>
        <a:lstStyle/>
        <a:p>
          <a:endParaRPr lang="en-US"/>
        </a:p>
      </dgm:t>
    </dgm:pt>
    <dgm:pt modelId="{549FD4E5-DB24-4BE8-9C4E-A9BA1FE60FA5}" type="sibTrans" cxnId="{1B18C17E-C2CC-4D25-9578-5C72EECC7842}">
      <dgm:prSet/>
      <dgm:spPr/>
      <dgm:t>
        <a:bodyPr/>
        <a:lstStyle/>
        <a:p>
          <a:endParaRPr lang="en-US"/>
        </a:p>
      </dgm:t>
    </dgm:pt>
    <dgm:pt modelId="{613C3F9B-4F5F-42D9-8604-AFE1885A9843}" type="pres">
      <dgm:prSet presAssocID="{952D2651-0663-4E4D-80C7-A7FB4B226723}" presName="root" presStyleCnt="0">
        <dgm:presLayoutVars>
          <dgm:dir/>
          <dgm:resizeHandles val="exact"/>
        </dgm:presLayoutVars>
      </dgm:prSet>
      <dgm:spPr/>
    </dgm:pt>
    <dgm:pt modelId="{9721CC4D-448E-4C7C-B9E3-BFB44702B8C3}" type="pres">
      <dgm:prSet presAssocID="{33F4D1DB-9029-40AC-B01E-FBC0049A190F}" presName="compNode" presStyleCnt="0"/>
      <dgm:spPr/>
    </dgm:pt>
    <dgm:pt modelId="{166A1714-B972-4491-8AFA-65C8A0702E02}" type="pres">
      <dgm:prSet presAssocID="{33F4D1DB-9029-40AC-B01E-FBC0049A190F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g"/>
        </a:ext>
      </dgm:extLst>
    </dgm:pt>
    <dgm:pt modelId="{40BBE172-1C94-4696-8B39-B5BC1CD46EB8}" type="pres">
      <dgm:prSet presAssocID="{33F4D1DB-9029-40AC-B01E-FBC0049A190F}" presName="iconSpace" presStyleCnt="0"/>
      <dgm:spPr/>
    </dgm:pt>
    <dgm:pt modelId="{FA2F987C-C515-49AE-A9BC-F5F66A9BED4F}" type="pres">
      <dgm:prSet presAssocID="{33F4D1DB-9029-40AC-B01E-FBC0049A190F}" presName="parTx" presStyleLbl="revTx" presStyleIdx="0" presStyleCnt="4">
        <dgm:presLayoutVars>
          <dgm:chMax val="0"/>
          <dgm:chPref val="0"/>
        </dgm:presLayoutVars>
      </dgm:prSet>
      <dgm:spPr/>
    </dgm:pt>
    <dgm:pt modelId="{3C165A9B-1845-4E69-BF77-7CA1737F48AB}" type="pres">
      <dgm:prSet presAssocID="{33F4D1DB-9029-40AC-B01E-FBC0049A190F}" presName="txSpace" presStyleCnt="0"/>
      <dgm:spPr/>
    </dgm:pt>
    <dgm:pt modelId="{8825CF60-9427-4361-B9D3-412B0F4FAA1C}" type="pres">
      <dgm:prSet presAssocID="{33F4D1DB-9029-40AC-B01E-FBC0049A190F}" presName="desTx" presStyleLbl="revTx" presStyleIdx="1" presStyleCnt="4">
        <dgm:presLayoutVars/>
      </dgm:prSet>
      <dgm:spPr/>
    </dgm:pt>
    <dgm:pt modelId="{C9EFECEC-F40C-49FE-ACF0-5E701D8C0D01}" type="pres">
      <dgm:prSet presAssocID="{549FD4E5-DB24-4BE8-9C4E-A9BA1FE60FA5}" presName="sibTrans" presStyleCnt="0"/>
      <dgm:spPr/>
    </dgm:pt>
    <dgm:pt modelId="{9945D10C-8131-4889-AA03-64490A853A8C}" type="pres">
      <dgm:prSet presAssocID="{5614F6E2-7CF1-4A7B-8645-8F4168D277FA}" presName="compNode" presStyleCnt="0"/>
      <dgm:spPr/>
    </dgm:pt>
    <dgm:pt modelId="{A996DC7C-2F95-4E8B-9423-822D5ADECECA}" type="pres">
      <dgm:prSet presAssocID="{5614F6E2-7CF1-4A7B-8645-8F4168D277FA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2E36DDAC-F83A-435B-A872-958307D229B9}" type="pres">
      <dgm:prSet presAssocID="{5614F6E2-7CF1-4A7B-8645-8F4168D277FA}" presName="iconSpace" presStyleCnt="0"/>
      <dgm:spPr/>
    </dgm:pt>
    <dgm:pt modelId="{DE21FDC6-206A-47C7-83B8-8F947FCD5BAE}" type="pres">
      <dgm:prSet presAssocID="{5614F6E2-7CF1-4A7B-8645-8F4168D277FA}" presName="parTx" presStyleLbl="revTx" presStyleIdx="2" presStyleCnt="4">
        <dgm:presLayoutVars>
          <dgm:chMax val="0"/>
          <dgm:chPref val="0"/>
        </dgm:presLayoutVars>
      </dgm:prSet>
      <dgm:spPr/>
    </dgm:pt>
    <dgm:pt modelId="{BC6581D3-D8BE-4F96-A80E-8720FD1B9415}" type="pres">
      <dgm:prSet presAssocID="{5614F6E2-7CF1-4A7B-8645-8F4168D277FA}" presName="txSpace" presStyleCnt="0"/>
      <dgm:spPr/>
    </dgm:pt>
    <dgm:pt modelId="{82115631-ACE7-413D-8F5B-8033CF12DAF1}" type="pres">
      <dgm:prSet presAssocID="{5614F6E2-7CF1-4A7B-8645-8F4168D277FA}" presName="desTx" presStyleLbl="revTx" presStyleIdx="3" presStyleCnt="4">
        <dgm:presLayoutVars/>
      </dgm:prSet>
      <dgm:spPr/>
    </dgm:pt>
  </dgm:ptLst>
  <dgm:cxnLst>
    <dgm:cxn modelId="{FAD70516-85F1-418F-8FE1-C9B6C1819564}" srcId="{5614F6E2-7CF1-4A7B-8645-8F4168D277FA}" destId="{73D92786-4A25-42BD-A954-60CC0A6DC5EB}" srcOrd="1" destOrd="0" parTransId="{A8AF4865-6304-4D90-B813-A12ED4A08C6B}" sibTransId="{CCF8FA8D-64BA-46C6-8838-6997A033622E}"/>
    <dgm:cxn modelId="{E33FCA61-03B0-43F7-807C-5C80990AAF86}" type="presOf" srcId="{EF73E53C-46DF-4616-A65E-1CD3299D3AFB}" destId="{82115631-ACE7-413D-8F5B-8033CF12DAF1}" srcOrd="0" destOrd="0" presId="urn:microsoft.com/office/officeart/2018/2/layout/IconLabelDescriptionList"/>
    <dgm:cxn modelId="{52D1D951-E10B-4A87-9B4D-E4E3A8AA0466}" srcId="{952D2651-0663-4E4D-80C7-A7FB4B226723}" destId="{5614F6E2-7CF1-4A7B-8645-8F4168D277FA}" srcOrd="1" destOrd="0" parTransId="{B29350CB-DC34-4E58-BBD1-37EDE62F1730}" sibTransId="{B947BA24-E8B7-43C2-BDE5-B04E78C6B7C9}"/>
    <dgm:cxn modelId="{6CE2587E-86AC-4FBA-ADE6-42A44D7D79BF}" srcId="{5614F6E2-7CF1-4A7B-8645-8F4168D277FA}" destId="{859209B4-EEAE-4893-AA01-800274037A7F}" srcOrd="2" destOrd="0" parTransId="{6E4CB2C8-93DD-408B-8F38-FDAB9167EEC9}" sibTransId="{75B10D57-4F4A-49D3-92D6-8166A6BCB77E}"/>
    <dgm:cxn modelId="{1B18C17E-C2CC-4D25-9578-5C72EECC7842}" srcId="{952D2651-0663-4E4D-80C7-A7FB4B226723}" destId="{33F4D1DB-9029-40AC-B01E-FBC0049A190F}" srcOrd="0" destOrd="0" parTransId="{FBF1E774-4DCF-40A6-B044-E9CC348174D8}" sibTransId="{549FD4E5-DB24-4BE8-9C4E-A9BA1FE60FA5}"/>
    <dgm:cxn modelId="{5FF4C78C-6C28-4F38-9CC4-F18C22AA4C67}" type="presOf" srcId="{33F4D1DB-9029-40AC-B01E-FBC0049A190F}" destId="{FA2F987C-C515-49AE-A9BC-F5F66A9BED4F}" srcOrd="0" destOrd="0" presId="urn:microsoft.com/office/officeart/2018/2/layout/IconLabelDescriptionList"/>
    <dgm:cxn modelId="{15C020A0-1C25-42BA-B7A4-9211C22EF64A}" type="presOf" srcId="{952D2651-0663-4E4D-80C7-A7FB4B226723}" destId="{613C3F9B-4F5F-42D9-8604-AFE1885A9843}" srcOrd="0" destOrd="0" presId="urn:microsoft.com/office/officeart/2018/2/layout/IconLabelDescriptionList"/>
    <dgm:cxn modelId="{0709C3B4-EEAD-4B37-9B03-42EC697BA04D}" type="presOf" srcId="{73D92786-4A25-42BD-A954-60CC0A6DC5EB}" destId="{82115631-ACE7-413D-8F5B-8033CF12DAF1}" srcOrd="0" destOrd="1" presId="urn:microsoft.com/office/officeart/2018/2/layout/IconLabelDescriptionList"/>
    <dgm:cxn modelId="{41CC2AB9-BB78-408B-AA1D-7A32633FED8B}" type="presOf" srcId="{859209B4-EEAE-4893-AA01-800274037A7F}" destId="{82115631-ACE7-413D-8F5B-8033CF12DAF1}" srcOrd="0" destOrd="2" presId="urn:microsoft.com/office/officeart/2018/2/layout/IconLabelDescriptionList"/>
    <dgm:cxn modelId="{3E154FE9-857E-45C5-A5AF-A14246E4D25F}" srcId="{5614F6E2-7CF1-4A7B-8645-8F4168D277FA}" destId="{EF73E53C-46DF-4616-A65E-1CD3299D3AFB}" srcOrd="0" destOrd="0" parTransId="{D7AD639E-B347-4521-B5FD-AA963ECB8A83}" sibTransId="{820D0885-129B-4E36-92F8-4F8060833297}"/>
    <dgm:cxn modelId="{FF9BF1ED-4CD4-44F6-9EAA-B7B75FC69426}" type="presOf" srcId="{5614F6E2-7CF1-4A7B-8645-8F4168D277FA}" destId="{DE21FDC6-206A-47C7-83B8-8F947FCD5BAE}" srcOrd="0" destOrd="0" presId="urn:microsoft.com/office/officeart/2018/2/layout/IconLabelDescriptionList"/>
    <dgm:cxn modelId="{8F413B7E-F66B-4DE6-968B-98CC7E4AE34E}" type="presParOf" srcId="{613C3F9B-4F5F-42D9-8604-AFE1885A9843}" destId="{9721CC4D-448E-4C7C-B9E3-BFB44702B8C3}" srcOrd="0" destOrd="0" presId="urn:microsoft.com/office/officeart/2018/2/layout/IconLabelDescriptionList"/>
    <dgm:cxn modelId="{7AED3975-233A-4644-8211-8F2B9D349B16}" type="presParOf" srcId="{9721CC4D-448E-4C7C-B9E3-BFB44702B8C3}" destId="{166A1714-B972-4491-8AFA-65C8A0702E02}" srcOrd="0" destOrd="0" presId="urn:microsoft.com/office/officeart/2018/2/layout/IconLabelDescriptionList"/>
    <dgm:cxn modelId="{E677191A-0673-4904-8223-EEB554F46F8C}" type="presParOf" srcId="{9721CC4D-448E-4C7C-B9E3-BFB44702B8C3}" destId="{40BBE172-1C94-4696-8B39-B5BC1CD46EB8}" srcOrd="1" destOrd="0" presId="urn:microsoft.com/office/officeart/2018/2/layout/IconLabelDescriptionList"/>
    <dgm:cxn modelId="{95611649-28E4-4947-88E9-CBC612540975}" type="presParOf" srcId="{9721CC4D-448E-4C7C-B9E3-BFB44702B8C3}" destId="{FA2F987C-C515-49AE-A9BC-F5F66A9BED4F}" srcOrd="2" destOrd="0" presId="urn:microsoft.com/office/officeart/2018/2/layout/IconLabelDescriptionList"/>
    <dgm:cxn modelId="{34E9DD1B-0266-425D-9E80-02CA779E664A}" type="presParOf" srcId="{9721CC4D-448E-4C7C-B9E3-BFB44702B8C3}" destId="{3C165A9B-1845-4E69-BF77-7CA1737F48AB}" srcOrd="3" destOrd="0" presId="urn:microsoft.com/office/officeart/2018/2/layout/IconLabelDescriptionList"/>
    <dgm:cxn modelId="{3D00746A-879E-41D9-BB60-19D65EE2DAD5}" type="presParOf" srcId="{9721CC4D-448E-4C7C-B9E3-BFB44702B8C3}" destId="{8825CF60-9427-4361-B9D3-412B0F4FAA1C}" srcOrd="4" destOrd="0" presId="urn:microsoft.com/office/officeart/2018/2/layout/IconLabelDescriptionList"/>
    <dgm:cxn modelId="{77CDFA80-655F-4622-BBD1-47047C677685}" type="presParOf" srcId="{613C3F9B-4F5F-42D9-8604-AFE1885A9843}" destId="{C9EFECEC-F40C-49FE-ACF0-5E701D8C0D01}" srcOrd="1" destOrd="0" presId="urn:microsoft.com/office/officeart/2018/2/layout/IconLabelDescriptionList"/>
    <dgm:cxn modelId="{1580FC92-CB08-4EF5-B07E-53661D0935FD}" type="presParOf" srcId="{613C3F9B-4F5F-42D9-8604-AFE1885A9843}" destId="{9945D10C-8131-4889-AA03-64490A853A8C}" srcOrd="2" destOrd="0" presId="urn:microsoft.com/office/officeart/2018/2/layout/IconLabelDescriptionList"/>
    <dgm:cxn modelId="{CE9C3092-0682-4D49-B88B-3E9627B2C4F1}" type="presParOf" srcId="{9945D10C-8131-4889-AA03-64490A853A8C}" destId="{A996DC7C-2F95-4E8B-9423-822D5ADECECA}" srcOrd="0" destOrd="0" presId="urn:microsoft.com/office/officeart/2018/2/layout/IconLabelDescriptionList"/>
    <dgm:cxn modelId="{736F36B8-E718-4304-BDD6-46B5D35D6028}" type="presParOf" srcId="{9945D10C-8131-4889-AA03-64490A853A8C}" destId="{2E36DDAC-F83A-435B-A872-958307D229B9}" srcOrd="1" destOrd="0" presId="urn:microsoft.com/office/officeart/2018/2/layout/IconLabelDescriptionList"/>
    <dgm:cxn modelId="{5572ACF7-D4AE-41EB-8A22-FFA3DA77CE13}" type="presParOf" srcId="{9945D10C-8131-4889-AA03-64490A853A8C}" destId="{DE21FDC6-206A-47C7-83B8-8F947FCD5BAE}" srcOrd="2" destOrd="0" presId="urn:microsoft.com/office/officeart/2018/2/layout/IconLabelDescriptionList"/>
    <dgm:cxn modelId="{51778B43-D44B-44BB-87C1-5D3913B2A6A7}" type="presParOf" srcId="{9945D10C-8131-4889-AA03-64490A853A8C}" destId="{BC6581D3-D8BE-4F96-A80E-8720FD1B9415}" srcOrd="3" destOrd="0" presId="urn:microsoft.com/office/officeart/2018/2/layout/IconLabelDescriptionList"/>
    <dgm:cxn modelId="{3AAFE8AC-2533-467E-834A-F1D4D849923D}" type="presParOf" srcId="{9945D10C-8131-4889-AA03-64490A853A8C}" destId="{82115631-ACE7-413D-8F5B-8033CF12DAF1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1063DF-9278-47B1-8CBC-DB923C1571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A04CB8F-6ED4-48C8-BFC3-211585CF9A8F}">
      <dgm:prSet/>
      <dgm:spPr/>
      <dgm:t>
        <a:bodyPr/>
        <a:lstStyle/>
        <a:p>
          <a:r>
            <a:rPr lang="en-US" dirty="0"/>
            <a:t>Lottery scams prey on excitement, tricking victims into believing they’ve won a huge prize—without ever entering. </a:t>
          </a:r>
        </a:p>
      </dgm:t>
    </dgm:pt>
    <dgm:pt modelId="{08797BC8-F297-40AC-9796-6C0F323CF384}" type="parTrans" cxnId="{28BCEEE2-9697-498C-A2C6-0C5FC69C9F83}">
      <dgm:prSet/>
      <dgm:spPr/>
      <dgm:t>
        <a:bodyPr/>
        <a:lstStyle/>
        <a:p>
          <a:endParaRPr lang="en-US"/>
        </a:p>
      </dgm:t>
    </dgm:pt>
    <dgm:pt modelId="{3F1E32B1-1A2C-426A-9105-ADFB26915C45}" type="sibTrans" cxnId="{28BCEEE2-9697-498C-A2C6-0C5FC69C9F83}">
      <dgm:prSet/>
      <dgm:spPr/>
      <dgm:t>
        <a:bodyPr/>
        <a:lstStyle/>
        <a:p>
          <a:endParaRPr lang="en-US"/>
        </a:p>
      </dgm:t>
    </dgm:pt>
    <dgm:pt modelId="{CBC9CC09-35D6-454E-950D-59226F8D9EFF}">
      <dgm:prSet/>
      <dgm:spPr/>
      <dgm:t>
        <a:bodyPr/>
        <a:lstStyle/>
        <a:p>
          <a:r>
            <a:rPr lang="en-US" dirty="0"/>
            <a:t>Fraudsters send fake emails, messages</a:t>
          </a:r>
        </a:p>
      </dgm:t>
    </dgm:pt>
    <dgm:pt modelId="{296E557D-A3EF-4CB6-AF65-766F97EAA6BC}" type="parTrans" cxnId="{2A983490-FD0A-42E9-921A-F475E6CDBD51}">
      <dgm:prSet/>
      <dgm:spPr/>
      <dgm:t>
        <a:bodyPr/>
        <a:lstStyle/>
        <a:p>
          <a:endParaRPr lang="en-US"/>
        </a:p>
      </dgm:t>
    </dgm:pt>
    <dgm:pt modelId="{99127F97-D648-4871-93D1-C913D4398583}" type="sibTrans" cxnId="{2A983490-FD0A-42E9-921A-F475E6CDBD51}">
      <dgm:prSet/>
      <dgm:spPr/>
      <dgm:t>
        <a:bodyPr/>
        <a:lstStyle/>
        <a:p>
          <a:endParaRPr lang="en-US"/>
        </a:p>
      </dgm:t>
    </dgm:pt>
    <dgm:pt modelId="{B344EE4B-C510-4FC2-A669-1B9199F7BF0B}">
      <dgm:prSet/>
      <dgm:spPr/>
      <dgm:t>
        <a:bodyPr/>
        <a:lstStyle/>
        <a:p>
          <a:r>
            <a:rPr lang="en-US" b="1"/>
            <a:t>Calls claiming you must pay taxes or fees to claim your winnings</a:t>
          </a:r>
          <a:endParaRPr lang="en-US"/>
        </a:p>
      </dgm:t>
    </dgm:pt>
    <dgm:pt modelId="{8988910A-E282-490E-9CD7-AEBC30B155E3}" type="parTrans" cxnId="{7ECB98EC-60D1-4072-A7AC-39F8EC7577B6}">
      <dgm:prSet/>
      <dgm:spPr/>
      <dgm:t>
        <a:bodyPr/>
        <a:lstStyle/>
        <a:p>
          <a:endParaRPr lang="en-US"/>
        </a:p>
      </dgm:t>
    </dgm:pt>
    <dgm:pt modelId="{CD9288B4-1C25-460E-BA82-ECA469A7A77D}" type="sibTrans" cxnId="{7ECB98EC-60D1-4072-A7AC-39F8EC7577B6}">
      <dgm:prSet/>
      <dgm:spPr/>
      <dgm:t>
        <a:bodyPr/>
        <a:lstStyle/>
        <a:p>
          <a:endParaRPr lang="en-US"/>
        </a:p>
      </dgm:t>
    </dgm:pt>
    <dgm:pt modelId="{2AA1CDE0-6D62-4AA8-AD47-29FE54D3B167}">
      <dgm:prSet/>
      <dgm:spPr/>
      <dgm:t>
        <a:bodyPr/>
        <a:lstStyle/>
        <a:p>
          <a:r>
            <a:rPr lang="en-US" b="1"/>
            <a:t>They pressure you to act fast, demanding personal and financial details</a:t>
          </a:r>
          <a:endParaRPr lang="en-US"/>
        </a:p>
      </dgm:t>
    </dgm:pt>
    <dgm:pt modelId="{BCB3D3F3-8E02-4FF3-A74A-48BEF3A14CAC}" type="parTrans" cxnId="{EF5071BB-5FF2-4AC8-94D9-58EE289F845B}">
      <dgm:prSet/>
      <dgm:spPr/>
      <dgm:t>
        <a:bodyPr/>
        <a:lstStyle/>
        <a:p>
          <a:endParaRPr lang="en-US"/>
        </a:p>
      </dgm:t>
    </dgm:pt>
    <dgm:pt modelId="{D66AC631-D32E-4F95-AAF5-752B5C77B3F3}" type="sibTrans" cxnId="{EF5071BB-5FF2-4AC8-94D9-58EE289F845B}">
      <dgm:prSet/>
      <dgm:spPr/>
      <dgm:t>
        <a:bodyPr/>
        <a:lstStyle/>
        <a:p>
          <a:endParaRPr lang="en-US"/>
        </a:p>
      </dgm:t>
    </dgm:pt>
    <dgm:pt modelId="{F26B48D0-A52E-4C14-8185-1581DEAE0743}">
      <dgm:prSet/>
      <dgm:spPr/>
      <dgm:t>
        <a:bodyPr/>
        <a:lstStyle/>
        <a:p>
          <a:r>
            <a:rPr lang="en-US" dirty="0"/>
            <a:t>The truth? Real lotteries never ask for upfront payments</a:t>
          </a:r>
        </a:p>
      </dgm:t>
    </dgm:pt>
    <dgm:pt modelId="{D9B1715F-1903-4E5C-9929-CD4479229275}" type="parTrans" cxnId="{A489057D-EA6B-4BB1-A62E-13CF7940A929}">
      <dgm:prSet/>
      <dgm:spPr/>
      <dgm:t>
        <a:bodyPr/>
        <a:lstStyle/>
        <a:p>
          <a:endParaRPr lang="en-US"/>
        </a:p>
      </dgm:t>
    </dgm:pt>
    <dgm:pt modelId="{ABBA86E3-C4BC-40AE-AAB2-2A94A8428786}" type="sibTrans" cxnId="{A489057D-EA6B-4BB1-A62E-13CF7940A929}">
      <dgm:prSet/>
      <dgm:spPr/>
      <dgm:t>
        <a:bodyPr/>
        <a:lstStyle/>
        <a:p>
          <a:endParaRPr lang="en-US"/>
        </a:p>
      </dgm:t>
    </dgm:pt>
    <dgm:pt modelId="{1A85F24A-75F3-4EA1-913C-C01E8219A5FF}">
      <dgm:prSet/>
      <dgm:spPr/>
      <dgm:t>
        <a:bodyPr/>
        <a:lstStyle/>
        <a:p>
          <a:r>
            <a:rPr lang="en-US"/>
            <a:t>Ignore unsolicited lottery notifications, verify with official sources, and never share sensitive information. </a:t>
          </a:r>
        </a:p>
      </dgm:t>
    </dgm:pt>
    <dgm:pt modelId="{48D6D9C7-3A56-48A5-8FD4-FB7A52ED28E7}" type="parTrans" cxnId="{14A69A4E-34E8-47B8-BE3B-3EAAEBD68581}">
      <dgm:prSet/>
      <dgm:spPr/>
      <dgm:t>
        <a:bodyPr/>
        <a:lstStyle/>
        <a:p>
          <a:endParaRPr lang="en-US"/>
        </a:p>
      </dgm:t>
    </dgm:pt>
    <dgm:pt modelId="{083A74B3-8C63-40C4-A6B8-CED09380406A}" type="sibTrans" cxnId="{14A69A4E-34E8-47B8-BE3B-3EAAEBD68581}">
      <dgm:prSet/>
      <dgm:spPr/>
      <dgm:t>
        <a:bodyPr/>
        <a:lstStyle/>
        <a:p>
          <a:endParaRPr lang="en-US"/>
        </a:p>
      </dgm:t>
    </dgm:pt>
    <dgm:pt modelId="{706AFCAE-C5DE-4008-AB4B-33EA48EFE425}" type="pres">
      <dgm:prSet presAssocID="{2F1063DF-9278-47B1-8CBC-DB923C157137}" presName="linear" presStyleCnt="0">
        <dgm:presLayoutVars>
          <dgm:animLvl val="lvl"/>
          <dgm:resizeHandles val="exact"/>
        </dgm:presLayoutVars>
      </dgm:prSet>
      <dgm:spPr/>
    </dgm:pt>
    <dgm:pt modelId="{EDD45EB3-DF67-418C-BD80-EEDBD55F4F08}" type="pres">
      <dgm:prSet presAssocID="{7A04CB8F-6ED4-48C8-BFC3-211585CF9A8F}" presName="parentText" presStyleLbl="node1" presStyleIdx="0" presStyleCnt="1" custLinFactNeighborY="-593">
        <dgm:presLayoutVars>
          <dgm:chMax val="0"/>
          <dgm:bulletEnabled val="1"/>
        </dgm:presLayoutVars>
      </dgm:prSet>
      <dgm:spPr/>
    </dgm:pt>
    <dgm:pt modelId="{9C5FE266-CDF9-4DB9-99E5-3BB9640E47C5}" type="pres">
      <dgm:prSet presAssocID="{7A04CB8F-6ED4-48C8-BFC3-211585CF9A8F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D900817-6E9F-4BAA-B5A9-694B514EAFDD}" type="presOf" srcId="{7A04CB8F-6ED4-48C8-BFC3-211585CF9A8F}" destId="{EDD45EB3-DF67-418C-BD80-EEDBD55F4F08}" srcOrd="0" destOrd="0" presId="urn:microsoft.com/office/officeart/2005/8/layout/vList2"/>
    <dgm:cxn modelId="{E0EAB319-F450-425D-A8B1-5E158D5BB448}" type="presOf" srcId="{1A85F24A-75F3-4EA1-913C-C01E8219A5FF}" destId="{9C5FE266-CDF9-4DB9-99E5-3BB9640E47C5}" srcOrd="0" destOrd="4" presId="urn:microsoft.com/office/officeart/2005/8/layout/vList2"/>
    <dgm:cxn modelId="{16ABB567-040F-4BB8-9C80-EE6168C79650}" type="presOf" srcId="{CBC9CC09-35D6-454E-950D-59226F8D9EFF}" destId="{9C5FE266-CDF9-4DB9-99E5-3BB9640E47C5}" srcOrd="0" destOrd="0" presId="urn:microsoft.com/office/officeart/2005/8/layout/vList2"/>
    <dgm:cxn modelId="{14A69A4E-34E8-47B8-BE3B-3EAAEBD68581}" srcId="{7A04CB8F-6ED4-48C8-BFC3-211585CF9A8F}" destId="{1A85F24A-75F3-4EA1-913C-C01E8219A5FF}" srcOrd="4" destOrd="0" parTransId="{48D6D9C7-3A56-48A5-8FD4-FB7A52ED28E7}" sibTransId="{083A74B3-8C63-40C4-A6B8-CED09380406A}"/>
    <dgm:cxn modelId="{41AEC97B-3FC0-4809-A90F-7CE3F59B6830}" type="presOf" srcId="{F26B48D0-A52E-4C14-8185-1581DEAE0743}" destId="{9C5FE266-CDF9-4DB9-99E5-3BB9640E47C5}" srcOrd="0" destOrd="3" presId="urn:microsoft.com/office/officeart/2005/8/layout/vList2"/>
    <dgm:cxn modelId="{A489057D-EA6B-4BB1-A62E-13CF7940A929}" srcId="{7A04CB8F-6ED4-48C8-BFC3-211585CF9A8F}" destId="{F26B48D0-A52E-4C14-8185-1581DEAE0743}" srcOrd="3" destOrd="0" parTransId="{D9B1715F-1903-4E5C-9929-CD4479229275}" sibTransId="{ABBA86E3-C4BC-40AE-AAB2-2A94A8428786}"/>
    <dgm:cxn modelId="{2A983490-FD0A-42E9-921A-F475E6CDBD51}" srcId="{7A04CB8F-6ED4-48C8-BFC3-211585CF9A8F}" destId="{CBC9CC09-35D6-454E-950D-59226F8D9EFF}" srcOrd="0" destOrd="0" parTransId="{296E557D-A3EF-4CB6-AF65-766F97EAA6BC}" sibTransId="{99127F97-D648-4871-93D1-C913D4398583}"/>
    <dgm:cxn modelId="{B70E61AF-1FF1-43F7-8324-4E356850EBF1}" type="presOf" srcId="{B344EE4B-C510-4FC2-A669-1B9199F7BF0B}" destId="{9C5FE266-CDF9-4DB9-99E5-3BB9640E47C5}" srcOrd="0" destOrd="1" presId="urn:microsoft.com/office/officeart/2005/8/layout/vList2"/>
    <dgm:cxn modelId="{EF5071BB-5FF2-4AC8-94D9-58EE289F845B}" srcId="{7A04CB8F-6ED4-48C8-BFC3-211585CF9A8F}" destId="{2AA1CDE0-6D62-4AA8-AD47-29FE54D3B167}" srcOrd="2" destOrd="0" parTransId="{BCB3D3F3-8E02-4FF3-A74A-48BEF3A14CAC}" sibTransId="{D66AC631-D32E-4F95-AAF5-752B5C77B3F3}"/>
    <dgm:cxn modelId="{7AD11CC3-F3E5-4246-B1C6-A19E6A698D31}" type="presOf" srcId="{2F1063DF-9278-47B1-8CBC-DB923C157137}" destId="{706AFCAE-C5DE-4008-AB4B-33EA48EFE425}" srcOrd="0" destOrd="0" presId="urn:microsoft.com/office/officeart/2005/8/layout/vList2"/>
    <dgm:cxn modelId="{B891DED2-26BE-48F5-87E6-DE1E655941C4}" type="presOf" srcId="{2AA1CDE0-6D62-4AA8-AD47-29FE54D3B167}" destId="{9C5FE266-CDF9-4DB9-99E5-3BB9640E47C5}" srcOrd="0" destOrd="2" presId="urn:microsoft.com/office/officeart/2005/8/layout/vList2"/>
    <dgm:cxn modelId="{28BCEEE2-9697-498C-A2C6-0C5FC69C9F83}" srcId="{2F1063DF-9278-47B1-8CBC-DB923C157137}" destId="{7A04CB8F-6ED4-48C8-BFC3-211585CF9A8F}" srcOrd="0" destOrd="0" parTransId="{08797BC8-F297-40AC-9796-6C0F323CF384}" sibTransId="{3F1E32B1-1A2C-426A-9105-ADFB26915C45}"/>
    <dgm:cxn modelId="{7ECB98EC-60D1-4072-A7AC-39F8EC7577B6}" srcId="{7A04CB8F-6ED4-48C8-BFC3-211585CF9A8F}" destId="{B344EE4B-C510-4FC2-A669-1B9199F7BF0B}" srcOrd="1" destOrd="0" parTransId="{8988910A-E282-490E-9CD7-AEBC30B155E3}" sibTransId="{CD9288B4-1C25-460E-BA82-ECA469A7A77D}"/>
    <dgm:cxn modelId="{DB8FF1DD-235D-4002-A853-3693056A54B1}" type="presParOf" srcId="{706AFCAE-C5DE-4008-AB4B-33EA48EFE425}" destId="{EDD45EB3-DF67-418C-BD80-EEDBD55F4F08}" srcOrd="0" destOrd="0" presId="urn:microsoft.com/office/officeart/2005/8/layout/vList2"/>
    <dgm:cxn modelId="{F4B9591C-C363-4488-A545-A2216641B38F}" type="presParOf" srcId="{706AFCAE-C5DE-4008-AB4B-33EA48EFE425}" destId="{9C5FE266-CDF9-4DB9-99E5-3BB9640E47C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A13733-C6D1-4C84-987C-A9FF8D071B0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98B8F69-70F2-49C3-9FE8-884C5EC719EF}">
      <dgm:prSet/>
      <dgm:spPr/>
      <dgm:t>
        <a:bodyPr/>
        <a:lstStyle/>
        <a:p>
          <a:r>
            <a:rPr lang="en-US" dirty="0"/>
            <a:t>A fake loan application is a type of financial scam where fraudsters impersonate legitimate financial institutions or lenders and trick individuals into applying for loans under false deceptions.</a:t>
          </a:r>
        </a:p>
      </dgm:t>
    </dgm:pt>
    <dgm:pt modelId="{5D8CE580-3F66-49A1-97BD-BDAF6FA70AF8}" type="parTrans" cxnId="{C296220E-045D-44C8-9012-E7858B7A892E}">
      <dgm:prSet/>
      <dgm:spPr/>
      <dgm:t>
        <a:bodyPr/>
        <a:lstStyle/>
        <a:p>
          <a:endParaRPr lang="en-US"/>
        </a:p>
      </dgm:t>
    </dgm:pt>
    <dgm:pt modelId="{12CA2D78-A725-4516-A19C-48ABADDB58E0}" type="sibTrans" cxnId="{C296220E-045D-44C8-9012-E7858B7A892E}">
      <dgm:prSet/>
      <dgm:spPr/>
      <dgm:t>
        <a:bodyPr/>
        <a:lstStyle/>
        <a:p>
          <a:endParaRPr lang="en-US"/>
        </a:p>
      </dgm:t>
    </dgm:pt>
    <dgm:pt modelId="{F6C5BAAD-9949-48E7-AB5F-E53F5952F8C1}">
      <dgm:prSet/>
      <dgm:spPr/>
      <dgm:t>
        <a:bodyPr/>
        <a:lstStyle/>
        <a:p>
          <a:r>
            <a:rPr lang="en-US"/>
            <a:t>Malware Installation – Once installed, fake apps may collect personal data, track keystrokes, or install additional malicious software.</a:t>
          </a:r>
        </a:p>
      </dgm:t>
    </dgm:pt>
    <dgm:pt modelId="{C15747C1-01F2-48B3-99F2-50D66CD010E2}" type="parTrans" cxnId="{6206C473-CAE4-4083-99D2-24DF3D4471EA}">
      <dgm:prSet/>
      <dgm:spPr/>
      <dgm:t>
        <a:bodyPr/>
        <a:lstStyle/>
        <a:p>
          <a:endParaRPr lang="en-US"/>
        </a:p>
      </dgm:t>
    </dgm:pt>
    <dgm:pt modelId="{D1A4EFBD-50DE-4333-BFA4-BF6CCDD1EFC4}" type="sibTrans" cxnId="{6206C473-CAE4-4083-99D2-24DF3D4471EA}">
      <dgm:prSet/>
      <dgm:spPr/>
      <dgm:t>
        <a:bodyPr/>
        <a:lstStyle/>
        <a:p>
          <a:endParaRPr lang="en-US"/>
        </a:p>
      </dgm:t>
    </dgm:pt>
    <dgm:pt modelId="{64CF1B6B-8ACB-4B23-B738-E479F13E6C2E}">
      <dgm:prSet/>
      <dgm:spPr/>
      <dgm:t>
        <a:bodyPr/>
        <a:lstStyle/>
        <a:p>
          <a:r>
            <a:rPr lang="en-US"/>
            <a:t>Phishing &amp; Scams – Some fake apps prompt users to enter login credentials or payment details, which hackers then steal.</a:t>
          </a:r>
        </a:p>
      </dgm:t>
    </dgm:pt>
    <dgm:pt modelId="{5B043E76-4883-44D3-B5B9-0E4BEB9E02FB}" type="parTrans" cxnId="{9720285E-93B0-4A0C-B681-968312C2B58B}">
      <dgm:prSet/>
      <dgm:spPr/>
      <dgm:t>
        <a:bodyPr/>
        <a:lstStyle/>
        <a:p>
          <a:endParaRPr lang="en-US"/>
        </a:p>
      </dgm:t>
    </dgm:pt>
    <dgm:pt modelId="{5D4036DC-C30B-4D30-9C91-161F82134FE0}" type="sibTrans" cxnId="{9720285E-93B0-4A0C-B681-968312C2B58B}">
      <dgm:prSet/>
      <dgm:spPr/>
      <dgm:t>
        <a:bodyPr/>
        <a:lstStyle/>
        <a:p>
          <a:endParaRPr lang="en-US"/>
        </a:p>
      </dgm:t>
    </dgm:pt>
    <dgm:pt modelId="{5771EE7D-120E-4C0D-8218-9A2852D29741}" type="pres">
      <dgm:prSet presAssocID="{5EA13733-C6D1-4C84-987C-A9FF8D071B05}" presName="linear" presStyleCnt="0">
        <dgm:presLayoutVars>
          <dgm:animLvl val="lvl"/>
          <dgm:resizeHandles val="exact"/>
        </dgm:presLayoutVars>
      </dgm:prSet>
      <dgm:spPr/>
    </dgm:pt>
    <dgm:pt modelId="{E7A77CAB-0150-4616-8CA2-F9E4A6A7DC61}" type="pres">
      <dgm:prSet presAssocID="{498B8F69-70F2-49C3-9FE8-884C5EC719EF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26D59F86-EA9D-4B2A-8819-C47F2B725B4F}" type="pres">
      <dgm:prSet presAssocID="{498B8F69-70F2-49C3-9FE8-884C5EC719EF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296220E-045D-44C8-9012-E7858B7A892E}" srcId="{5EA13733-C6D1-4C84-987C-A9FF8D071B05}" destId="{498B8F69-70F2-49C3-9FE8-884C5EC719EF}" srcOrd="0" destOrd="0" parTransId="{5D8CE580-3F66-49A1-97BD-BDAF6FA70AF8}" sibTransId="{12CA2D78-A725-4516-A19C-48ABADDB58E0}"/>
    <dgm:cxn modelId="{9720285E-93B0-4A0C-B681-968312C2B58B}" srcId="{498B8F69-70F2-49C3-9FE8-884C5EC719EF}" destId="{64CF1B6B-8ACB-4B23-B738-E479F13E6C2E}" srcOrd="1" destOrd="0" parTransId="{5B043E76-4883-44D3-B5B9-0E4BEB9E02FB}" sibTransId="{5D4036DC-C30B-4D30-9C91-161F82134FE0}"/>
    <dgm:cxn modelId="{8A979048-B319-47F0-9618-921921F2D368}" type="presOf" srcId="{5EA13733-C6D1-4C84-987C-A9FF8D071B05}" destId="{5771EE7D-120E-4C0D-8218-9A2852D29741}" srcOrd="0" destOrd="0" presId="urn:microsoft.com/office/officeart/2005/8/layout/vList2"/>
    <dgm:cxn modelId="{A4B8726A-9A26-4804-8199-40DA942F323A}" type="presOf" srcId="{F6C5BAAD-9949-48E7-AB5F-E53F5952F8C1}" destId="{26D59F86-EA9D-4B2A-8819-C47F2B725B4F}" srcOrd="0" destOrd="0" presId="urn:microsoft.com/office/officeart/2005/8/layout/vList2"/>
    <dgm:cxn modelId="{6206C473-CAE4-4083-99D2-24DF3D4471EA}" srcId="{498B8F69-70F2-49C3-9FE8-884C5EC719EF}" destId="{F6C5BAAD-9949-48E7-AB5F-E53F5952F8C1}" srcOrd="0" destOrd="0" parTransId="{C15747C1-01F2-48B3-99F2-50D66CD010E2}" sibTransId="{D1A4EFBD-50DE-4333-BFA4-BF6CCDD1EFC4}"/>
    <dgm:cxn modelId="{98A0CA87-982B-413F-BEC8-BAF2FF1F7C11}" type="presOf" srcId="{498B8F69-70F2-49C3-9FE8-884C5EC719EF}" destId="{E7A77CAB-0150-4616-8CA2-F9E4A6A7DC61}" srcOrd="0" destOrd="0" presId="urn:microsoft.com/office/officeart/2005/8/layout/vList2"/>
    <dgm:cxn modelId="{94F1ACD8-9589-436E-AFB9-16178088FDAA}" type="presOf" srcId="{64CF1B6B-8ACB-4B23-B738-E479F13E6C2E}" destId="{26D59F86-EA9D-4B2A-8819-C47F2B725B4F}" srcOrd="0" destOrd="1" presId="urn:microsoft.com/office/officeart/2005/8/layout/vList2"/>
    <dgm:cxn modelId="{A4339835-6FC5-4BAF-B2E5-7476FC8EC9D2}" type="presParOf" srcId="{5771EE7D-120E-4C0D-8218-9A2852D29741}" destId="{E7A77CAB-0150-4616-8CA2-F9E4A6A7DC61}" srcOrd="0" destOrd="0" presId="urn:microsoft.com/office/officeart/2005/8/layout/vList2"/>
    <dgm:cxn modelId="{282E871A-8633-4825-8962-3869DC85A55F}" type="presParOf" srcId="{5771EE7D-120E-4C0D-8218-9A2852D29741}" destId="{26D59F86-EA9D-4B2A-8819-C47F2B725B4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24A009-E693-4EF5-B66B-5B9B97562AB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715D657-C63F-418A-B87D-79E540D78EF9}">
      <dgm:prSet/>
      <dgm:spPr/>
      <dgm:t>
        <a:bodyPr/>
        <a:lstStyle/>
        <a:p>
          <a:r>
            <a:rPr lang="en-US" b="1" i="0"/>
            <a:t>Can You Trust Every SMS You Receive?</a:t>
          </a:r>
          <a:endParaRPr lang="en-US"/>
        </a:p>
      </dgm:t>
    </dgm:pt>
    <dgm:pt modelId="{AE05B402-CA98-46F7-807A-9049CE3C1557}" type="parTrans" cxnId="{0B23955D-E0D2-4988-B327-623C8FA7BB1A}">
      <dgm:prSet/>
      <dgm:spPr/>
      <dgm:t>
        <a:bodyPr/>
        <a:lstStyle/>
        <a:p>
          <a:endParaRPr lang="en-US"/>
        </a:p>
      </dgm:t>
    </dgm:pt>
    <dgm:pt modelId="{010B07B0-10AD-482F-B9AB-8B58444C3B23}" type="sibTrans" cxnId="{0B23955D-E0D2-4988-B327-623C8FA7BB1A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E0029DC8-CB24-4A5C-88CD-738AA077864D}">
      <dgm:prSet/>
      <dgm:spPr/>
      <dgm:t>
        <a:bodyPr/>
        <a:lstStyle/>
        <a:p>
          <a:r>
            <a:rPr lang="en-US" b="0" i="0"/>
            <a:t>We receive messages from banks, shopping apps, colleges, and unknown numbers.</a:t>
          </a:r>
          <a:endParaRPr lang="en-US"/>
        </a:p>
      </dgm:t>
    </dgm:pt>
    <dgm:pt modelId="{60EC1705-980F-4E6D-9860-7255D18D54BA}" type="parTrans" cxnId="{1C553D14-828E-47CC-BB5A-B7212B830248}">
      <dgm:prSet/>
      <dgm:spPr/>
      <dgm:t>
        <a:bodyPr/>
        <a:lstStyle/>
        <a:p>
          <a:endParaRPr lang="en-US"/>
        </a:p>
      </dgm:t>
    </dgm:pt>
    <dgm:pt modelId="{B02BA7A6-E386-481D-8C81-66D022E18D99}" type="sibTrans" cxnId="{1C553D14-828E-47CC-BB5A-B7212B830248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3AA2FFF3-6A47-4F97-928F-7962C36949A8}">
      <dgm:prSet/>
      <dgm:spPr/>
      <dgm:t>
        <a:bodyPr/>
        <a:lstStyle/>
        <a:p>
          <a:r>
            <a:rPr lang="en-US" b="0" i="0"/>
            <a:t>Some messages are genuine, while others may be scams.</a:t>
          </a:r>
          <a:endParaRPr lang="en-US"/>
        </a:p>
      </dgm:t>
    </dgm:pt>
    <dgm:pt modelId="{CA01F9A0-6B95-402E-86AB-778285387396}" type="parTrans" cxnId="{97DECEEA-A179-43EA-A2C5-1954572CEE28}">
      <dgm:prSet/>
      <dgm:spPr/>
      <dgm:t>
        <a:bodyPr/>
        <a:lstStyle/>
        <a:p>
          <a:endParaRPr lang="en-US"/>
        </a:p>
      </dgm:t>
    </dgm:pt>
    <dgm:pt modelId="{1641D3A0-0D08-47C1-BC38-5B999BC7FEBC}" type="sibTrans" cxnId="{97DECEEA-A179-43EA-A2C5-1954572CEE28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143940EE-96FB-4E8E-AEC4-19236A6561BE}">
      <dgm:prSet/>
      <dgm:spPr/>
      <dgm:t>
        <a:bodyPr/>
        <a:lstStyle/>
        <a:p>
          <a:r>
            <a:rPr lang="en-US" b="1" i="0"/>
            <a:t>Today's question: How can we spot the difference?</a:t>
          </a:r>
          <a:endParaRPr lang="en-US"/>
        </a:p>
      </dgm:t>
    </dgm:pt>
    <dgm:pt modelId="{14BD8955-3FAA-4A63-96A3-9D45F3D2829A}" type="parTrans" cxnId="{64604897-42E5-4170-B2A7-2FEDDB7A9527}">
      <dgm:prSet/>
      <dgm:spPr/>
      <dgm:t>
        <a:bodyPr/>
        <a:lstStyle/>
        <a:p>
          <a:endParaRPr lang="en-US"/>
        </a:p>
      </dgm:t>
    </dgm:pt>
    <dgm:pt modelId="{A7B2627D-FA7C-43BB-8B57-0A6CA611527B}" type="sibTrans" cxnId="{64604897-42E5-4170-B2A7-2FEDDB7A9527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C4723802-6AF8-4B3B-B3F8-E4118C8C0392}" type="pres">
      <dgm:prSet presAssocID="{4E24A009-E693-4EF5-B66B-5B9B97562AB1}" presName="Name0" presStyleCnt="0">
        <dgm:presLayoutVars>
          <dgm:animLvl val="lvl"/>
          <dgm:resizeHandles val="exact"/>
        </dgm:presLayoutVars>
      </dgm:prSet>
      <dgm:spPr/>
    </dgm:pt>
    <dgm:pt modelId="{9798DAB1-C19F-435B-A84E-950D8C442400}" type="pres">
      <dgm:prSet presAssocID="{6715D657-C63F-418A-B87D-79E540D78EF9}" presName="compositeNode" presStyleCnt="0">
        <dgm:presLayoutVars>
          <dgm:bulletEnabled val="1"/>
        </dgm:presLayoutVars>
      </dgm:prSet>
      <dgm:spPr/>
    </dgm:pt>
    <dgm:pt modelId="{7E781191-1584-4874-9802-5F844767FFE5}" type="pres">
      <dgm:prSet presAssocID="{6715D657-C63F-418A-B87D-79E540D78EF9}" presName="bgRect" presStyleLbl="alignNode1" presStyleIdx="0" presStyleCnt="4"/>
      <dgm:spPr/>
    </dgm:pt>
    <dgm:pt modelId="{AEF93F4D-FE74-4FC5-B282-B37A7D026B8F}" type="pres">
      <dgm:prSet presAssocID="{010B07B0-10AD-482F-B9AB-8B58444C3B23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5F814233-00C9-43AE-902B-9D1A4D78DD5D}" type="pres">
      <dgm:prSet presAssocID="{6715D657-C63F-418A-B87D-79E540D78EF9}" presName="nodeRect" presStyleLbl="alignNode1" presStyleIdx="0" presStyleCnt="4">
        <dgm:presLayoutVars>
          <dgm:bulletEnabled val="1"/>
        </dgm:presLayoutVars>
      </dgm:prSet>
      <dgm:spPr/>
    </dgm:pt>
    <dgm:pt modelId="{C8CD3FFB-33A9-46FA-A079-4EE8D347A3FC}" type="pres">
      <dgm:prSet presAssocID="{010B07B0-10AD-482F-B9AB-8B58444C3B23}" presName="sibTrans" presStyleCnt="0"/>
      <dgm:spPr/>
    </dgm:pt>
    <dgm:pt modelId="{1660FDD6-0CE7-4DFD-8E9C-F4E56E30E7DE}" type="pres">
      <dgm:prSet presAssocID="{E0029DC8-CB24-4A5C-88CD-738AA077864D}" presName="compositeNode" presStyleCnt="0">
        <dgm:presLayoutVars>
          <dgm:bulletEnabled val="1"/>
        </dgm:presLayoutVars>
      </dgm:prSet>
      <dgm:spPr/>
    </dgm:pt>
    <dgm:pt modelId="{9A1E0C74-D559-4DD3-88AB-6A98ABEE3C61}" type="pres">
      <dgm:prSet presAssocID="{E0029DC8-CB24-4A5C-88CD-738AA077864D}" presName="bgRect" presStyleLbl="alignNode1" presStyleIdx="1" presStyleCnt="4"/>
      <dgm:spPr/>
    </dgm:pt>
    <dgm:pt modelId="{C19AF425-39FD-49E0-A085-2593575F7A8B}" type="pres">
      <dgm:prSet presAssocID="{B02BA7A6-E386-481D-8C81-66D022E18D99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8B08ED55-5AB0-443D-9F6F-A117E1FF137D}" type="pres">
      <dgm:prSet presAssocID="{E0029DC8-CB24-4A5C-88CD-738AA077864D}" presName="nodeRect" presStyleLbl="alignNode1" presStyleIdx="1" presStyleCnt="4">
        <dgm:presLayoutVars>
          <dgm:bulletEnabled val="1"/>
        </dgm:presLayoutVars>
      </dgm:prSet>
      <dgm:spPr/>
    </dgm:pt>
    <dgm:pt modelId="{43DAE27D-650F-4780-A9D4-328ABB0D241B}" type="pres">
      <dgm:prSet presAssocID="{B02BA7A6-E386-481D-8C81-66D022E18D99}" presName="sibTrans" presStyleCnt="0"/>
      <dgm:spPr/>
    </dgm:pt>
    <dgm:pt modelId="{47A5D137-4D5D-4F67-BBB5-78EF9C0F0504}" type="pres">
      <dgm:prSet presAssocID="{3AA2FFF3-6A47-4F97-928F-7962C36949A8}" presName="compositeNode" presStyleCnt="0">
        <dgm:presLayoutVars>
          <dgm:bulletEnabled val="1"/>
        </dgm:presLayoutVars>
      </dgm:prSet>
      <dgm:spPr/>
    </dgm:pt>
    <dgm:pt modelId="{DB62597F-B002-4D4A-9FD6-5B0FE5060888}" type="pres">
      <dgm:prSet presAssocID="{3AA2FFF3-6A47-4F97-928F-7962C36949A8}" presName="bgRect" presStyleLbl="alignNode1" presStyleIdx="2" presStyleCnt="4"/>
      <dgm:spPr/>
    </dgm:pt>
    <dgm:pt modelId="{C461F51B-E51D-4A02-B930-278334F54A8F}" type="pres">
      <dgm:prSet presAssocID="{1641D3A0-0D08-47C1-BC38-5B999BC7FEBC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6DB68A21-4E48-42BA-8907-565512AFAD34}" type="pres">
      <dgm:prSet presAssocID="{3AA2FFF3-6A47-4F97-928F-7962C36949A8}" presName="nodeRect" presStyleLbl="alignNode1" presStyleIdx="2" presStyleCnt="4">
        <dgm:presLayoutVars>
          <dgm:bulletEnabled val="1"/>
        </dgm:presLayoutVars>
      </dgm:prSet>
      <dgm:spPr/>
    </dgm:pt>
    <dgm:pt modelId="{F9174052-2C56-404E-AF6E-9142D6971E00}" type="pres">
      <dgm:prSet presAssocID="{1641D3A0-0D08-47C1-BC38-5B999BC7FEBC}" presName="sibTrans" presStyleCnt="0"/>
      <dgm:spPr/>
    </dgm:pt>
    <dgm:pt modelId="{FBFA1772-FF5E-4EA0-A6D4-705FA0823CD6}" type="pres">
      <dgm:prSet presAssocID="{143940EE-96FB-4E8E-AEC4-19236A6561BE}" presName="compositeNode" presStyleCnt="0">
        <dgm:presLayoutVars>
          <dgm:bulletEnabled val="1"/>
        </dgm:presLayoutVars>
      </dgm:prSet>
      <dgm:spPr/>
    </dgm:pt>
    <dgm:pt modelId="{26DB0B69-3539-4493-A961-5202868DD71B}" type="pres">
      <dgm:prSet presAssocID="{143940EE-96FB-4E8E-AEC4-19236A6561BE}" presName="bgRect" presStyleLbl="alignNode1" presStyleIdx="3" presStyleCnt="4"/>
      <dgm:spPr/>
    </dgm:pt>
    <dgm:pt modelId="{F2D4102D-9C3D-4E6A-AA5B-7BEEEB2925DD}" type="pres">
      <dgm:prSet presAssocID="{A7B2627D-FA7C-43BB-8B57-0A6CA611527B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C7DEB2F1-61CB-4A33-9B25-0890F7F72D40}" type="pres">
      <dgm:prSet presAssocID="{143940EE-96FB-4E8E-AEC4-19236A6561BE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31D7F709-A10D-4782-84E1-13426C886FF1}" type="presOf" srcId="{A7B2627D-FA7C-43BB-8B57-0A6CA611527B}" destId="{F2D4102D-9C3D-4E6A-AA5B-7BEEEB2925DD}" srcOrd="0" destOrd="0" presId="urn:microsoft.com/office/officeart/2016/7/layout/LinearBlockProcessNumbered"/>
    <dgm:cxn modelId="{1C553D14-828E-47CC-BB5A-B7212B830248}" srcId="{4E24A009-E693-4EF5-B66B-5B9B97562AB1}" destId="{E0029DC8-CB24-4A5C-88CD-738AA077864D}" srcOrd="1" destOrd="0" parTransId="{60EC1705-980F-4E6D-9860-7255D18D54BA}" sibTransId="{B02BA7A6-E386-481D-8C81-66D022E18D99}"/>
    <dgm:cxn modelId="{964B3318-F90D-4C66-A6EB-E5CF1E8FC1E2}" type="presOf" srcId="{143940EE-96FB-4E8E-AEC4-19236A6561BE}" destId="{C7DEB2F1-61CB-4A33-9B25-0890F7F72D40}" srcOrd="1" destOrd="0" presId="urn:microsoft.com/office/officeart/2016/7/layout/LinearBlockProcessNumbered"/>
    <dgm:cxn modelId="{E152E32B-938F-4511-B73F-CA7B87F1AF55}" type="presOf" srcId="{B02BA7A6-E386-481D-8C81-66D022E18D99}" destId="{C19AF425-39FD-49E0-A085-2593575F7A8B}" srcOrd="0" destOrd="0" presId="urn:microsoft.com/office/officeart/2016/7/layout/LinearBlockProcessNumbered"/>
    <dgm:cxn modelId="{68FCA132-3C52-432C-9B23-48FF4D5712E9}" type="presOf" srcId="{3AA2FFF3-6A47-4F97-928F-7962C36949A8}" destId="{DB62597F-B002-4D4A-9FD6-5B0FE5060888}" srcOrd="0" destOrd="0" presId="urn:microsoft.com/office/officeart/2016/7/layout/LinearBlockProcessNumbered"/>
    <dgm:cxn modelId="{82880733-2EBD-43C1-A768-295D553A60BC}" type="presOf" srcId="{1641D3A0-0D08-47C1-BC38-5B999BC7FEBC}" destId="{C461F51B-E51D-4A02-B930-278334F54A8F}" srcOrd="0" destOrd="0" presId="urn:microsoft.com/office/officeart/2016/7/layout/LinearBlockProcessNumbered"/>
    <dgm:cxn modelId="{0B23955D-E0D2-4988-B327-623C8FA7BB1A}" srcId="{4E24A009-E693-4EF5-B66B-5B9B97562AB1}" destId="{6715D657-C63F-418A-B87D-79E540D78EF9}" srcOrd="0" destOrd="0" parTransId="{AE05B402-CA98-46F7-807A-9049CE3C1557}" sibTransId="{010B07B0-10AD-482F-B9AB-8B58444C3B23}"/>
    <dgm:cxn modelId="{3306CB6A-4577-4E0D-8859-871385FB5710}" type="presOf" srcId="{6715D657-C63F-418A-B87D-79E540D78EF9}" destId="{5F814233-00C9-43AE-902B-9D1A4D78DD5D}" srcOrd="1" destOrd="0" presId="urn:microsoft.com/office/officeart/2016/7/layout/LinearBlockProcessNumbered"/>
    <dgm:cxn modelId="{127CD151-2BE1-4B25-BF6F-2FCBE4DFCEFE}" type="presOf" srcId="{4E24A009-E693-4EF5-B66B-5B9B97562AB1}" destId="{C4723802-6AF8-4B3B-B3F8-E4118C8C0392}" srcOrd="0" destOrd="0" presId="urn:microsoft.com/office/officeart/2016/7/layout/LinearBlockProcessNumbered"/>
    <dgm:cxn modelId="{CA94AC78-9783-4A25-AACE-1972B2874467}" type="presOf" srcId="{E0029DC8-CB24-4A5C-88CD-738AA077864D}" destId="{9A1E0C74-D559-4DD3-88AB-6A98ABEE3C61}" srcOrd="0" destOrd="0" presId="urn:microsoft.com/office/officeart/2016/7/layout/LinearBlockProcessNumbered"/>
    <dgm:cxn modelId="{25B9767E-3FC1-405C-A899-527662ADD5C4}" type="presOf" srcId="{6715D657-C63F-418A-B87D-79E540D78EF9}" destId="{7E781191-1584-4874-9802-5F844767FFE5}" srcOrd="0" destOrd="0" presId="urn:microsoft.com/office/officeart/2016/7/layout/LinearBlockProcessNumbered"/>
    <dgm:cxn modelId="{73EF1A8B-B68E-4FB1-BA62-675C145B5EA1}" type="presOf" srcId="{E0029DC8-CB24-4A5C-88CD-738AA077864D}" destId="{8B08ED55-5AB0-443D-9F6F-A117E1FF137D}" srcOrd="1" destOrd="0" presId="urn:microsoft.com/office/officeart/2016/7/layout/LinearBlockProcessNumbered"/>
    <dgm:cxn modelId="{64604897-42E5-4170-B2A7-2FEDDB7A9527}" srcId="{4E24A009-E693-4EF5-B66B-5B9B97562AB1}" destId="{143940EE-96FB-4E8E-AEC4-19236A6561BE}" srcOrd="3" destOrd="0" parTransId="{14BD8955-3FAA-4A63-96A3-9D45F3D2829A}" sibTransId="{A7B2627D-FA7C-43BB-8B57-0A6CA611527B}"/>
    <dgm:cxn modelId="{5AAAAEBC-B95C-4134-8C98-F0F35514A3FE}" type="presOf" srcId="{010B07B0-10AD-482F-B9AB-8B58444C3B23}" destId="{AEF93F4D-FE74-4FC5-B282-B37A7D026B8F}" srcOrd="0" destOrd="0" presId="urn:microsoft.com/office/officeart/2016/7/layout/LinearBlockProcessNumbered"/>
    <dgm:cxn modelId="{BD908BC9-3AB5-4374-BF49-3F7DB9A09B46}" type="presOf" srcId="{3AA2FFF3-6A47-4F97-928F-7962C36949A8}" destId="{6DB68A21-4E48-42BA-8907-565512AFAD34}" srcOrd="1" destOrd="0" presId="urn:microsoft.com/office/officeart/2016/7/layout/LinearBlockProcessNumbered"/>
    <dgm:cxn modelId="{97DECEEA-A179-43EA-A2C5-1954572CEE28}" srcId="{4E24A009-E693-4EF5-B66B-5B9B97562AB1}" destId="{3AA2FFF3-6A47-4F97-928F-7962C36949A8}" srcOrd="2" destOrd="0" parTransId="{CA01F9A0-6B95-402E-86AB-778285387396}" sibTransId="{1641D3A0-0D08-47C1-BC38-5B999BC7FEBC}"/>
    <dgm:cxn modelId="{54E177F0-E428-4231-9816-EB337FF4EF30}" type="presOf" srcId="{143940EE-96FB-4E8E-AEC4-19236A6561BE}" destId="{26DB0B69-3539-4493-A961-5202868DD71B}" srcOrd="0" destOrd="0" presId="urn:microsoft.com/office/officeart/2016/7/layout/LinearBlockProcessNumbered"/>
    <dgm:cxn modelId="{E2EE992D-2DBB-44D9-B750-95FB4202CBC2}" type="presParOf" srcId="{C4723802-6AF8-4B3B-B3F8-E4118C8C0392}" destId="{9798DAB1-C19F-435B-A84E-950D8C442400}" srcOrd="0" destOrd="0" presId="urn:microsoft.com/office/officeart/2016/7/layout/LinearBlockProcessNumbered"/>
    <dgm:cxn modelId="{6A9C1446-2D9F-4E5D-855E-E3273011C831}" type="presParOf" srcId="{9798DAB1-C19F-435B-A84E-950D8C442400}" destId="{7E781191-1584-4874-9802-5F844767FFE5}" srcOrd="0" destOrd="0" presId="urn:microsoft.com/office/officeart/2016/7/layout/LinearBlockProcessNumbered"/>
    <dgm:cxn modelId="{E2DC37A6-3C33-4795-8C5C-A6790E2CE181}" type="presParOf" srcId="{9798DAB1-C19F-435B-A84E-950D8C442400}" destId="{AEF93F4D-FE74-4FC5-B282-B37A7D026B8F}" srcOrd="1" destOrd="0" presId="urn:microsoft.com/office/officeart/2016/7/layout/LinearBlockProcessNumbered"/>
    <dgm:cxn modelId="{CDA88660-7B3E-43C1-BC71-6F208F3BD449}" type="presParOf" srcId="{9798DAB1-C19F-435B-A84E-950D8C442400}" destId="{5F814233-00C9-43AE-902B-9D1A4D78DD5D}" srcOrd="2" destOrd="0" presId="urn:microsoft.com/office/officeart/2016/7/layout/LinearBlockProcessNumbered"/>
    <dgm:cxn modelId="{81A36420-72B5-4737-B938-B75AF5CE3220}" type="presParOf" srcId="{C4723802-6AF8-4B3B-B3F8-E4118C8C0392}" destId="{C8CD3FFB-33A9-46FA-A079-4EE8D347A3FC}" srcOrd="1" destOrd="0" presId="urn:microsoft.com/office/officeart/2016/7/layout/LinearBlockProcessNumbered"/>
    <dgm:cxn modelId="{A6B3BB31-E114-49FA-A4E4-543CA2382E98}" type="presParOf" srcId="{C4723802-6AF8-4B3B-B3F8-E4118C8C0392}" destId="{1660FDD6-0CE7-4DFD-8E9C-F4E56E30E7DE}" srcOrd="2" destOrd="0" presId="urn:microsoft.com/office/officeart/2016/7/layout/LinearBlockProcessNumbered"/>
    <dgm:cxn modelId="{317D0B2E-26A2-4721-A380-6E728B1041AF}" type="presParOf" srcId="{1660FDD6-0CE7-4DFD-8E9C-F4E56E30E7DE}" destId="{9A1E0C74-D559-4DD3-88AB-6A98ABEE3C61}" srcOrd="0" destOrd="0" presId="urn:microsoft.com/office/officeart/2016/7/layout/LinearBlockProcessNumbered"/>
    <dgm:cxn modelId="{F42A267B-A95B-4E47-AAB4-8C00EB17C2A4}" type="presParOf" srcId="{1660FDD6-0CE7-4DFD-8E9C-F4E56E30E7DE}" destId="{C19AF425-39FD-49E0-A085-2593575F7A8B}" srcOrd="1" destOrd="0" presId="urn:microsoft.com/office/officeart/2016/7/layout/LinearBlockProcessNumbered"/>
    <dgm:cxn modelId="{1F2B50E3-27C0-40D7-B529-9375686B3DD4}" type="presParOf" srcId="{1660FDD6-0CE7-4DFD-8E9C-F4E56E30E7DE}" destId="{8B08ED55-5AB0-443D-9F6F-A117E1FF137D}" srcOrd="2" destOrd="0" presId="urn:microsoft.com/office/officeart/2016/7/layout/LinearBlockProcessNumbered"/>
    <dgm:cxn modelId="{D842C1D5-0F5B-4437-93D9-16D20E618807}" type="presParOf" srcId="{C4723802-6AF8-4B3B-B3F8-E4118C8C0392}" destId="{43DAE27D-650F-4780-A9D4-328ABB0D241B}" srcOrd="3" destOrd="0" presId="urn:microsoft.com/office/officeart/2016/7/layout/LinearBlockProcessNumbered"/>
    <dgm:cxn modelId="{1CEBF30D-3483-4EEB-8CFF-679A54802914}" type="presParOf" srcId="{C4723802-6AF8-4B3B-B3F8-E4118C8C0392}" destId="{47A5D137-4D5D-4F67-BBB5-78EF9C0F0504}" srcOrd="4" destOrd="0" presId="urn:microsoft.com/office/officeart/2016/7/layout/LinearBlockProcessNumbered"/>
    <dgm:cxn modelId="{D14612E2-15CD-446F-9E6B-9D93FB12DF6A}" type="presParOf" srcId="{47A5D137-4D5D-4F67-BBB5-78EF9C0F0504}" destId="{DB62597F-B002-4D4A-9FD6-5B0FE5060888}" srcOrd="0" destOrd="0" presId="urn:microsoft.com/office/officeart/2016/7/layout/LinearBlockProcessNumbered"/>
    <dgm:cxn modelId="{565A6C84-568C-4DC0-804F-9FC4D87A2852}" type="presParOf" srcId="{47A5D137-4D5D-4F67-BBB5-78EF9C0F0504}" destId="{C461F51B-E51D-4A02-B930-278334F54A8F}" srcOrd="1" destOrd="0" presId="urn:microsoft.com/office/officeart/2016/7/layout/LinearBlockProcessNumbered"/>
    <dgm:cxn modelId="{93A12F85-A738-446E-8106-3481E01A63B8}" type="presParOf" srcId="{47A5D137-4D5D-4F67-BBB5-78EF9C0F0504}" destId="{6DB68A21-4E48-42BA-8907-565512AFAD34}" srcOrd="2" destOrd="0" presId="urn:microsoft.com/office/officeart/2016/7/layout/LinearBlockProcessNumbered"/>
    <dgm:cxn modelId="{4C238516-5AEF-42CE-A538-1DC302CCD6A8}" type="presParOf" srcId="{C4723802-6AF8-4B3B-B3F8-E4118C8C0392}" destId="{F9174052-2C56-404E-AF6E-9142D6971E00}" srcOrd="5" destOrd="0" presId="urn:microsoft.com/office/officeart/2016/7/layout/LinearBlockProcessNumbered"/>
    <dgm:cxn modelId="{6C130A99-02DA-498F-9D2E-3F8BE19F5F87}" type="presParOf" srcId="{C4723802-6AF8-4B3B-B3F8-E4118C8C0392}" destId="{FBFA1772-FF5E-4EA0-A6D4-705FA0823CD6}" srcOrd="6" destOrd="0" presId="urn:microsoft.com/office/officeart/2016/7/layout/LinearBlockProcessNumbered"/>
    <dgm:cxn modelId="{DA9E8EE1-3636-487B-8E8F-EC76DA8BB661}" type="presParOf" srcId="{FBFA1772-FF5E-4EA0-A6D4-705FA0823CD6}" destId="{26DB0B69-3539-4493-A961-5202868DD71B}" srcOrd="0" destOrd="0" presId="urn:microsoft.com/office/officeart/2016/7/layout/LinearBlockProcessNumbered"/>
    <dgm:cxn modelId="{31D47612-27B3-4874-9226-643B9733C554}" type="presParOf" srcId="{FBFA1772-FF5E-4EA0-A6D4-705FA0823CD6}" destId="{F2D4102D-9C3D-4E6A-AA5B-7BEEEB2925DD}" srcOrd="1" destOrd="0" presId="urn:microsoft.com/office/officeart/2016/7/layout/LinearBlockProcessNumbered"/>
    <dgm:cxn modelId="{61B850EC-5169-4792-837C-0EB9966C2053}" type="presParOf" srcId="{FBFA1772-FF5E-4EA0-A6D4-705FA0823CD6}" destId="{C7DEB2F1-61CB-4A33-9B25-0890F7F72D40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A1714-B972-4491-8AFA-65C8A0702E02}">
      <dsp:nvSpPr>
        <dsp:cNvPr id="0" name=""/>
        <dsp:cNvSpPr/>
      </dsp:nvSpPr>
      <dsp:spPr>
        <a:xfrm>
          <a:off x="770502" y="53913"/>
          <a:ext cx="1510523" cy="14716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2F987C-C515-49AE-A9BC-F5F66A9BED4F}">
      <dsp:nvSpPr>
        <dsp:cNvPr id="0" name=""/>
        <dsp:cNvSpPr/>
      </dsp:nvSpPr>
      <dsp:spPr>
        <a:xfrm>
          <a:off x="770502" y="1701244"/>
          <a:ext cx="4315781" cy="630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/>
            <a:t>Today's Goal: Learn to spot red flags, secure your identity, and report incidents.</a:t>
          </a:r>
        </a:p>
      </dsp:txBody>
      <dsp:txXfrm>
        <a:off x="770502" y="1701244"/>
        <a:ext cx="4315781" cy="630718"/>
      </dsp:txXfrm>
    </dsp:sp>
    <dsp:sp modelId="{8825CF60-9427-4361-B9D3-412B0F4FAA1C}">
      <dsp:nvSpPr>
        <dsp:cNvPr id="0" name=""/>
        <dsp:cNvSpPr/>
      </dsp:nvSpPr>
      <dsp:spPr>
        <a:xfrm>
          <a:off x="770502" y="2413662"/>
          <a:ext cx="4315781" cy="1725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96DC7C-2F95-4E8B-9423-822D5ADECECA}">
      <dsp:nvSpPr>
        <dsp:cNvPr id="0" name=""/>
        <dsp:cNvSpPr/>
      </dsp:nvSpPr>
      <dsp:spPr>
        <a:xfrm>
          <a:off x="5841545" y="53913"/>
          <a:ext cx="1510523" cy="14716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21FDC6-206A-47C7-83B8-8F947FCD5BAE}">
      <dsp:nvSpPr>
        <dsp:cNvPr id="0" name=""/>
        <dsp:cNvSpPr/>
      </dsp:nvSpPr>
      <dsp:spPr>
        <a:xfrm>
          <a:off x="5841545" y="1701244"/>
          <a:ext cx="4315781" cy="630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900" kern="1200"/>
            <a:t>The Digital Landscape:</a:t>
          </a:r>
        </a:p>
      </dsp:txBody>
      <dsp:txXfrm>
        <a:off x="5841545" y="1701244"/>
        <a:ext cx="4315781" cy="630718"/>
      </dsp:txXfrm>
    </dsp:sp>
    <dsp:sp modelId="{82115631-ACE7-413D-8F5B-8033CF12DAF1}">
      <dsp:nvSpPr>
        <dsp:cNvPr id="0" name=""/>
        <dsp:cNvSpPr/>
      </dsp:nvSpPr>
      <dsp:spPr>
        <a:xfrm>
          <a:off x="5841545" y="2413662"/>
          <a:ext cx="4315781" cy="1725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Human Factor: Over 85% of corporate cyber breaches involve a human element.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Cost: Data breaches cost organizations millions and damage long-term reputation.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Personal Impact: Cyber safety affects your personal identity, finances, and privacy.</a:t>
          </a:r>
        </a:p>
      </dsp:txBody>
      <dsp:txXfrm>
        <a:off x="5841545" y="2413662"/>
        <a:ext cx="4315781" cy="17252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45EB3-DF67-418C-BD80-EEDBD55F4F08}">
      <dsp:nvSpPr>
        <dsp:cNvPr id="0" name=""/>
        <dsp:cNvSpPr/>
      </dsp:nvSpPr>
      <dsp:spPr>
        <a:xfrm>
          <a:off x="0" y="122592"/>
          <a:ext cx="8217720" cy="1759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Lottery scams prey on excitement, tricking victims into believing they’ve won a huge prize—without ever entering. </a:t>
          </a:r>
        </a:p>
      </dsp:txBody>
      <dsp:txXfrm>
        <a:off x="85900" y="208492"/>
        <a:ext cx="8045920" cy="1587880"/>
      </dsp:txXfrm>
    </dsp:sp>
    <dsp:sp modelId="{9C5FE266-CDF9-4DB9-99E5-3BB9640E47C5}">
      <dsp:nvSpPr>
        <dsp:cNvPr id="0" name=""/>
        <dsp:cNvSpPr/>
      </dsp:nvSpPr>
      <dsp:spPr>
        <a:xfrm>
          <a:off x="0" y="1901520"/>
          <a:ext cx="8217720" cy="3245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913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Fraudsters send fake emails, messages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/>
            <a:t>Calls claiming you must pay taxes or fees to claim your winnings</a:t>
          </a:r>
          <a:endParaRPr lang="en-US" sz="2500" kern="120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b="1" kern="1200"/>
            <a:t>They pressure you to act fast, demanding personal and financial details</a:t>
          </a:r>
          <a:endParaRPr lang="en-US" sz="2500" kern="120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The truth? Real lotteries never ask for upfront payments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Ignore unsolicited lottery notifications, verify with official sources, and never share sensitive information. </a:t>
          </a:r>
        </a:p>
      </dsp:txBody>
      <dsp:txXfrm>
        <a:off x="0" y="1901520"/>
        <a:ext cx="8217720" cy="32457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A77CAB-0150-4616-8CA2-F9E4A6A7DC61}">
      <dsp:nvSpPr>
        <dsp:cNvPr id="0" name=""/>
        <dsp:cNvSpPr/>
      </dsp:nvSpPr>
      <dsp:spPr>
        <a:xfrm>
          <a:off x="0" y="31300"/>
          <a:ext cx="5590276" cy="277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 fake loan application is a type of financial scam where fraudsters impersonate legitimate financial institutions or lenders and trick individuals into applying for loans under false deceptions.</a:t>
          </a:r>
        </a:p>
      </dsp:txBody>
      <dsp:txXfrm>
        <a:off x="135705" y="167005"/>
        <a:ext cx="5318866" cy="2508510"/>
      </dsp:txXfrm>
    </dsp:sp>
    <dsp:sp modelId="{26D59F86-EA9D-4B2A-8819-C47F2B725B4F}">
      <dsp:nvSpPr>
        <dsp:cNvPr id="0" name=""/>
        <dsp:cNvSpPr/>
      </dsp:nvSpPr>
      <dsp:spPr>
        <a:xfrm>
          <a:off x="0" y="2811220"/>
          <a:ext cx="5590276" cy="2235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9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Malware Installation – Once installed, fake apps may collect personal data, track keystrokes, or install additional malicious software.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Phishing &amp; Scams – Some fake apps prompt users to enter login credentials or payment details, which hackers then steal.</a:t>
          </a:r>
        </a:p>
      </dsp:txBody>
      <dsp:txXfrm>
        <a:off x="0" y="2811220"/>
        <a:ext cx="5590276" cy="22355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81191-1584-4874-9802-5F844767FFE5}">
      <dsp:nvSpPr>
        <dsp:cNvPr id="0" name=""/>
        <dsp:cNvSpPr/>
      </dsp:nvSpPr>
      <dsp:spPr>
        <a:xfrm>
          <a:off x="213" y="550072"/>
          <a:ext cx="2577217" cy="30926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/>
            <a:t>Can You Trust Every SMS You Receive?</a:t>
          </a:r>
          <a:endParaRPr lang="en-US" sz="2000" kern="1200"/>
        </a:p>
      </dsp:txBody>
      <dsp:txXfrm>
        <a:off x="213" y="1787136"/>
        <a:ext cx="2577217" cy="1855596"/>
      </dsp:txXfrm>
    </dsp:sp>
    <dsp:sp modelId="{AEF93F4D-FE74-4FC5-B282-B37A7D026B8F}">
      <dsp:nvSpPr>
        <dsp:cNvPr id="0" name=""/>
        <dsp:cNvSpPr/>
      </dsp:nvSpPr>
      <dsp:spPr>
        <a:xfrm>
          <a:off x="213" y="550072"/>
          <a:ext cx="2577217" cy="12370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01</a:t>
          </a:r>
        </a:p>
      </dsp:txBody>
      <dsp:txXfrm>
        <a:off x="213" y="550072"/>
        <a:ext cx="2577217" cy="1237064"/>
      </dsp:txXfrm>
    </dsp:sp>
    <dsp:sp modelId="{9A1E0C74-D559-4DD3-88AB-6A98ABEE3C61}">
      <dsp:nvSpPr>
        <dsp:cNvPr id="0" name=""/>
        <dsp:cNvSpPr/>
      </dsp:nvSpPr>
      <dsp:spPr>
        <a:xfrm>
          <a:off x="2783608" y="550072"/>
          <a:ext cx="2577217" cy="3092660"/>
        </a:xfrm>
        <a:prstGeom prst="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We receive messages from banks, shopping apps, colleges, and unknown numbers.</a:t>
          </a:r>
          <a:endParaRPr lang="en-US" sz="2000" kern="1200"/>
        </a:p>
      </dsp:txBody>
      <dsp:txXfrm>
        <a:off x="2783608" y="1787136"/>
        <a:ext cx="2577217" cy="1855596"/>
      </dsp:txXfrm>
    </dsp:sp>
    <dsp:sp modelId="{C19AF425-39FD-49E0-A085-2593575F7A8B}">
      <dsp:nvSpPr>
        <dsp:cNvPr id="0" name=""/>
        <dsp:cNvSpPr/>
      </dsp:nvSpPr>
      <dsp:spPr>
        <a:xfrm>
          <a:off x="2783608" y="550072"/>
          <a:ext cx="2577217" cy="12370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02</a:t>
          </a:r>
        </a:p>
      </dsp:txBody>
      <dsp:txXfrm>
        <a:off x="2783608" y="550072"/>
        <a:ext cx="2577217" cy="1237064"/>
      </dsp:txXfrm>
    </dsp:sp>
    <dsp:sp modelId="{DB62597F-B002-4D4A-9FD6-5B0FE5060888}">
      <dsp:nvSpPr>
        <dsp:cNvPr id="0" name=""/>
        <dsp:cNvSpPr/>
      </dsp:nvSpPr>
      <dsp:spPr>
        <a:xfrm>
          <a:off x="5567003" y="550072"/>
          <a:ext cx="2577217" cy="3092660"/>
        </a:xfrm>
        <a:prstGeom prst="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Some messages are genuine, while others may be scams.</a:t>
          </a:r>
          <a:endParaRPr lang="en-US" sz="2000" kern="1200"/>
        </a:p>
      </dsp:txBody>
      <dsp:txXfrm>
        <a:off x="5567003" y="1787136"/>
        <a:ext cx="2577217" cy="1855596"/>
      </dsp:txXfrm>
    </dsp:sp>
    <dsp:sp modelId="{C461F51B-E51D-4A02-B930-278334F54A8F}">
      <dsp:nvSpPr>
        <dsp:cNvPr id="0" name=""/>
        <dsp:cNvSpPr/>
      </dsp:nvSpPr>
      <dsp:spPr>
        <a:xfrm>
          <a:off x="5567003" y="550072"/>
          <a:ext cx="2577217" cy="12370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03</a:t>
          </a:r>
        </a:p>
      </dsp:txBody>
      <dsp:txXfrm>
        <a:off x="5567003" y="550072"/>
        <a:ext cx="2577217" cy="1237064"/>
      </dsp:txXfrm>
    </dsp:sp>
    <dsp:sp modelId="{26DB0B69-3539-4493-A961-5202868DD71B}">
      <dsp:nvSpPr>
        <dsp:cNvPr id="0" name=""/>
        <dsp:cNvSpPr/>
      </dsp:nvSpPr>
      <dsp:spPr>
        <a:xfrm>
          <a:off x="8350398" y="550072"/>
          <a:ext cx="2577217" cy="3092660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/>
            <a:t>Today's question: How can we spot the difference?</a:t>
          </a:r>
          <a:endParaRPr lang="en-US" sz="2000" kern="1200"/>
        </a:p>
      </dsp:txBody>
      <dsp:txXfrm>
        <a:off x="8350398" y="1787136"/>
        <a:ext cx="2577217" cy="1855596"/>
      </dsp:txXfrm>
    </dsp:sp>
    <dsp:sp modelId="{F2D4102D-9C3D-4E6A-AA5B-7BEEEB2925DD}">
      <dsp:nvSpPr>
        <dsp:cNvPr id="0" name=""/>
        <dsp:cNvSpPr/>
      </dsp:nvSpPr>
      <dsp:spPr>
        <a:xfrm>
          <a:off x="8350398" y="550072"/>
          <a:ext cx="2577217" cy="12370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04</a:t>
          </a:r>
        </a:p>
      </dsp:txBody>
      <dsp:txXfrm>
        <a:off x="8350398" y="550072"/>
        <a:ext cx="2577217" cy="1237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64197-AC6D-4CFD-9E68-293571D9DC7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90BCC-8CE1-4409-A8AA-A1FA0B165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2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812800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6039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812800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2894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812800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2054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812800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5357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>
          <a:extLst>
            <a:ext uri="{FF2B5EF4-FFF2-40B4-BE49-F238E27FC236}">
              <a16:creationId xmlns:a16="http://schemas.microsoft.com/office/drawing/2014/main" id="{9EC99AF4-B308-2AF6-A75C-B0F340CEE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:notes">
            <a:extLst>
              <a:ext uri="{FF2B5EF4-FFF2-40B4-BE49-F238E27FC236}">
                <a16:creationId xmlns:a16="http://schemas.microsoft.com/office/drawing/2014/main" id="{DE3365BA-D004-04A1-C0CC-5AFA376675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5:notes">
            <a:extLst>
              <a:ext uri="{FF2B5EF4-FFF2-40B4-BE49-F238E27FC236}">
                <a16:creationId xmlns:a16="http://schemas.microsoft.com/office/drawing/2014/main" id="{A0D9CB54-AA3A-EA86-453B-B4B12DBBBE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0" y="812800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1505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>
          <a:extLst>
            <a:ext uri="{FF2B5EF4-FFF2-40B4-BE49-F238E27FC236}">
              <a16:creationId xmlns:a16="http://schemas.microsoft.com/office/drawing/2014/main" id="{BE1828AC-1C1F-1A10-F98C-22138AED6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:notes">
            <a:extLst>
              <a:ext uri="{FF2B5EF4-FFF2-40B4-BE49-F238E27FC236}">
                <a16:creationId xmlns:a16="http://schemas.microsoft.com/office/drawing/2014/main" id="{64AA84C1-5380-75C0-35CD-131D64C1D1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5:notes">
            <a:extLst>
              <a:ext uri="{FF2B5EF4-FFF2-40B4-BE49-F238E27FC236}">
                <a16:creationId xmlns:a16="http://schemas.microsoft.com/office/drawing/2014/main" id="{79337C1F-6847-0D43-B005-5098FD2342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0" y="812800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4869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>
          <a:extLst>
            <a:ext uri="{FF2B5EF4-FFF2-40B4-BE49-F238E27FC236}">
              <a16:creationId xmlns:a16="http://schemas.microsoft.com/office/drawing/2014/main" id="{55DCB052-3518-4547-FC63-3082574FE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:notes">
            <a:extLst>
              <a:ext uri="{FF2B5EF4-FFF2-40B4-BE49-F238E27FC236}">
                <a16:creationId xmlns:a16="http://schemas.microsoft.com/office/drawing/2014/main" id="{50703280-AC85-A19A-613B-469CF8D0F5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5:notes">
            <a:extLst>
              <a:ext uri="{FF2B5EF4-FFF2-40B4-BE49-F238E27FC236}">
                <a16:creationId xmlns:a16="http://schemas.microsoft.com/office/drawing/2014/main" id="{246939F8-479E-BC45-F547-54F08F37FF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0" y="812800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9184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>
          <a:extLst>
            <a:ext uri="{FF2B5EF4-FFF2-40B4-BE49-F238E27FC236}">
              <a16:creationId xmlns:a16="http://schemas.microsoft.com/office/drawing/2014/main" id="{803436ED-7062-B61C-5366-43825627F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:notes">
            <a:extLst>
              <a:ext uri="{FF2B5EF4-FFF2-40B4-BE49-F238E27FC236}">
                <a16:creationId xmlns:a16="http://schemas.microsoft.com/office/drawing/2014/main" id="{C83940E2-A7A6-9744-2831-D9511DC3C0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5:notes">
            <a:extLst>
              <a:ext uri="{FF2B5EF4-FFF2-40B4-BE49-F238E27FC236}">
                <a16:creationId xmlns:a16="http://schemas.microsoft.com/office/drawing/2014/main" id="{E045BB2B-E7CA-8926-2C24-509EBC6224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0" y="812800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3318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>
          <a:extLst>
            <a:ext uri="{FF2B5EF4-FFF2-40B4-BE49-F238E27FC236}">
              <a16:creationId xmlns:a16="http://schemas.microsoft.com/office/drawing/2014/main" id="{56106809-9506-1EAC-6CD6-78385BD46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:notes">
            <a:extLst>
              <a:ext uri="{FF2B5EF4-FFF2-40B4-BE49-F238E27FC236}">
                <a16:creationId xmlns:a16="http://schemas.microsoft.com/office/drawing/2014/main" id="{18084557-287D-6FB3-18E6-5F88DC9B1C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5:notes">
            <a:extLst>
              <a:ext uri="{FF2B5EF4-FFF2-40B4-BE49-F238E27FC236}">
                <a16:creationId xmlns:a16="http://schemas.microsoft.com/office/drawing/2014/main" id="{9503BFC7-011D-9804-6BD8-E23D363D74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0" y="812800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823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D0BF4-7C4B-42AE-93FD-BEB080CDFCFA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A08B8-968E-4975-8FCC-5D15E11DD0BE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4A2D-481C-43A9-81F7-A94AD350FFB5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1A6EE-06EF-4E7D-84A1-3CD2B71148F7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9327-2BCB-45A8-A1FE-D646AF954231}" type="datetime1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6623-F164-46F5-ADBF-28C9BFD645DC}" type="datetime1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B404-0A4C-4BD6-B258-870E2407D7D0}" type="datetime1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8866-DA68-4290-8FCA-276C4711C9FB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9B835-809E-4CA6-9D1D-55CBF83D60C0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5894-80C3-4C7C-8B3D-685845168D80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758A9-C4ED-4C78-A83B-28D420BB248A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480ED-D610-4027-A84C-F95375791B3E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CYBERSECURITY AWARENESS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ici6ank.com/" TargetMode="External"/><Relationship Id="rId2" Type="http://schemas.openxmlformats.org/officeDocument/2006/relationships/hyperlink" Target="http://www.gmai1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hyperlink" Target="http://www.yah00.com/" TargetMode="External"/><Relationship Id="rId4" Type="http://schemas.openxmlformats.org/officeDocument/2006/relationships/hyperlink" Target="http://www.bank0findia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youtube.com/watch?v=r2srMQYMPrU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4.jp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11" Type="http://schemas.microsoft.com/office/2007/relationships/diagramDrawing" Target="../diagrams/drawing2.xml"/><Relationship Id="rId5" Type="http://schemas.openxmlformats.org/officeDocument/2006/relationships/image" Target="../media/image16.jp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.png"/><Relationship Id="rId9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4.jp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jpg"/><Relationship Id="rId10" Type="http://schemas.microsoft.com/office/2007/relationships/diagramDrawing" Target="../diagrams/drawing3.xml"/><Relationship Id="rId4" Type="http://schemas.openxmlformats.org/officeDocument/2006/relationships/image" Target="../media/image1.png"/><Relationship Id="rId9" Type="http://schemas.openxmlformats.org/officeDocument/2006/relationships/diagramColors" Target="../diagrams/colors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acke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ybercrime.gov.in/" TargetMode="External"/><Relationship Id="rId4" Type="http://schemas.openxmlformats.org/officeDocument/2006/relationships/hyperlink" Target="https://help.instagram.com/contact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facebook.com/reel/4518760035019685" TargetMode="Externa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ir.gov.in/?utm_source=chatgpt.com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nicforms.nic.in/enRhYmxlNmFjZjc3ODY4Mjc4ZTIwMjYxMDE0NA==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7240" y="914400"/>
            <a:ext cx="7223760" cy="6894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39D7E6"/>
                </a:solidFill>
                <a:latin typeface="Aptos"/>
              </a:defRPr>
            </a:pPr>
            <a:r>
              <a:rPr sz="4000" dirty="0"/>
              <a:t>CYBERSECURITY AWARENESS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4880" y="1645920"/>
            <a:ext cx="7223760" cy="14075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F5F8FF"/>
                </a:solidFill>
                <a:latin typeface="Aptos"/>
              </a:defRPr>
            </a:pPr>
            <a:r>
              <a:rPr dirty="0"/>
              <a:t>Think before</a:t>
            </a:r>
            <a:r>
              <a:rPr lang="en-US" dirty="0"/>
              <a:t> !</a:t>
            </a:r>
            <a:endParaRPr dirty="0"/>
          </a:p>
          <a:p>
            <a:pPr>
              <a:spcAft>
                <a:spcPts val="800"/>
              </a:spcAft>
              <a:defRPr sz="4000" b="0">
                <a:solidFill>
                  <a:srgbClr val="F5F8FF"/>
                </a:solidFill>
                <a:latin typeface="Aptos"/>
              </a:defRPr>
            </a:pPr>
            <a:r>
              <a:rPr dirty="0"/>
              <a:t>you </a:t>
            </a:r>
            <a:r>
              <a:rPr lang="en-US" dirty="0"/>
              <a:t>C</a:t>
            </a:r>
            <a:r>
              <a:rPr dirty="0"/>
              <a:t>lick</a:t>
            </a:r>
            <a:r>
              <a:rPr lang="en-US" dirty="0"/>
              <a:t> , Share &amp; Act</a:t>
            </a:r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990600" y="3577933"/>
            <a:ext cx="868680" cy="54864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44880" y="3711156"/>
            <a:ext cx="73152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Stay alert • Protect your identity • Help others stay safe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AA9675-97A0-8FD9-258F-A9D55E973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9A66DE09-D624-79A3-CE58-44BA3CAB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6A95917-D61E-0A7E-AF17-972FD4CE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680430-83E5-9C3B-85C4-ADC6401FF62E}"/>
              </a:ext>
            </a:extLst>
          </p:cNvPr>
          <p:cNvSpPr txBox="1"/>
          <p:nvPr/>
        </p:nvSpPr>
        <p:spPr>
          <a:xfrm>
            <a:off x="4953000" y="4401385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2000" dirty="0">
                <a:solidFill>
                  <a:srgbClr val="00B0F0"/>
                </a:solidFill>
              </a:rPr>
              <a:t>Presentation by:</a:t>
            </a:r>
          </a:p>
          <a:p>
            <a:pPr algn="r"/>
            <a:r>
              <a:rPr lang="en-IN" sz="2000" dirty="0">
                <a:solidFill>
                  <a:srgbClr val="00B0F0"/>
                </a:solidFill>
              </a:rPr>
              <a:t>Shri Anil Verma</a:t>
            </a:r>
          </a:p>
          <a:p>
            <a:pPr algn="r"/>
            <a:r>
              <a:rPr lang="en-IN" sz="2000" dirty="0">
                <a:solidFill>
                  <a:srgbClr val="00B0F0"/>
                </a:solidFill>
              </a:rPr>
              <a:t>Joint Director-(I.T.)</a:t>
            </a:r>
          </a:p>
          <a:p>
            <a:pPr algn="r"/>
            <a:r>
              <a:rPr lang="en-IN" sz="2000" dirty="0">
                <a:solidFill>
                  <a:srgbClr val="00B0F0"/>
                </a:solidFill>
              </a:rPr>
              <a:t>NIC- DNH &amp; DD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2D78D-8E66-383A-DDE4-B04C577F8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DA44-2E77-452F-826E-18016E645FDB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EF3928A5-5CD7-A7C4-F9F1-8338B3C680D9}"/>
              </a:ext>
            </a:extLst>
          </p:cNvPr>
          <p:cNvSpPr txBox="1"/>
          <p:nvPr/>
        </p:nvSpPr>
        <p:spPr>
          <a:xfrm>
            <a:off x="1371597" y="348865"/>
            <a:ext cx="10044023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1C2541"/>
                </a:solidFill>
                <a:latin typeface="Arial"/>
              </a:defRPr>
            </a:pP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We Are Here?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F05A59-592F-69E1-418D-34E9B421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1089736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CYBERSECURITY AWARENESS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D53B59-5D91-7F93-9EAF-BB92D1590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1FF6DA9-008F-8B48-92A6-B652298478B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AFF8A6F6-A56C-254B-AAE4-3EB23691F9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638099"/>
              </p:ext>
            </p:extLst>
          </p:nvPr>
        </p:nvGraphicFramePr>
        <p:xfrm>
          <a:off x="776491" y="157545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7EF9D1E3-12EC-B14A-98CB-DB9173027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30" name="Date Placeholder 29">
            <a:extLst>
              <a:ext uri="{FF2B5EF4-FFF2-40B4-BE49-F238E27FC236}">
                <a16:creationId xmlns:a16="http://schemas.microsoft.com/office/drawing/2014/main" id="{AD8A79BA-E678-BA20-718D-B2D1EAE50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55AF6-1825-4B7D-84BB-62036F09FB84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87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What you’ll learn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77240" y="1920240"/>
            <a:ext cx="3429000" cy="22860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920240"/>
            <a:ext cx="64008" cy="2286000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208483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39D7E6"/>
                </a:solidFill>
                <a:latin typeface="Aptos"/>
              </a:defRPr>
            </a:pPr>
            <a:r>
              <a:t>RECOGNISE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578608"/>
            <a:ext cx="3044952" cy="14996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F5F8FF"/>
                </a:solidFill>
                <a:latin typeface="Aptos"/>
              </a:defRPr>
            </a:pPr>
            <a:r>
              <a:t>Spot phishing, scams, fake apps and social engineering.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1920240"/>
            <a:ext cx="3429000" cy="22860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72000" y="1920240"/>
            <a:ext cx="64008" cy="2286000"/>
          </a:xfrm>
          <a:prstGeom prst="rect">
            <a:avLst/>
          </a:prstGeom>
          <a:solidFill>
            <a:srgbClr val="26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73168" y="208483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26BEAE"/>
                </a:solidFill>
                <a:latin typeface="Aptos"/>
              </a:defRPr>
            </a:pPr>
            <a:r>
              <a:t>PROTECT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3168" y="2578608"/>
            <a:ext cx="3044952" cy="14996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F5F8FF"/>
                </a:solidFill>
                <a:latin typeface="Aptos"/>
              </a:defRPr>
            </a:pPr>
            <a:r>
              <a:t>Use safer passwords, MFA, device settings and Wi‑Fi habits.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66760" y="1920240"/>
            <a:ext cx="3429000" cy="22860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66760" y="1920240"/>
            <a:ext cx="64008" cy="228600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67928" y="208483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FFAF48"/>
                </a:solidFill>
                <a:latin typeface="Aptos"/>
              </a:defRPr>
            </a:pPr>
            <a:r>
              <a:t>RESPOND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7928" y="2578608"/>
            <a:ext cx="3044952" cy="14996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F5F8FF"/>
                </a:solidFill>
                <a:latin typeface="Aptos"/>
              </a:defRPr>
            </a:pPr>
            <a:r>
              <a:t>Know what to do quickly if an account or device is compromised.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892040"/>
            <a:ext cx="1033272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F5F8FF"/>
                </a:solidFill>
                <a:latin typeface="Aptos"/>
              </a:defRPr>
            </a:pPr>
            <a:r>
              <a:t>Opening question:  “What’s one online risk you or a friend has encountered?”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83F186-6840-A2F3-D567-B82B77DD8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83849C1F-5251-6828-1B6E-259079E65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31FA013-54B7-5670-0620-B58079DE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B3752-C294-6AA0-1C89-82F531629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4B8E5-33E2-4BBE-B5C9-0D1FC03B13D5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706DBF6-2C46-D661-E835-F2CE8DD0B2A7}"/>
              </a:ext>
            </a:extLst>
          </p:cNvPr>
          <p:cNvSpPr txBox="1"/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1C2541"/>
                </a:solidFill>
                <a:latin typeface="Arial"/>
              </a:defRPr>
            </a:pP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Foundation: CIA Triad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8DD1C6-BA02-9C82-D68B-826A6B39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201641"/>
            <a:ext cx="3683359" cy="4122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CYBERSECURITY AWARENESS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A9ECBE2-9687-4B47-5788-0109E1C417F8}"/>
              </a:ext>
            </a:extLst>
          </p:cNvPr>
          <p:cNvSpPr txBox="1"/>
          <p:nvPr/>
        </p:nvSpPr>
        <p:spPr>
          <a:xfrm>
            <a:off x="1371599" y="1874804"/>
            <a:ext cx="9724031" cy="3683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defTabSz="9144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1C2541"/>
                </a:solidFill>
                <a:latin typeface="Arial"/>
              </a:defRPr>
            </a:pPr>
            <a:r>
              <a:rPr lang="en-US" sz="2000" dirty="0"/>
              <a:t>Understanding What We Protect:</a:t>
            </a:r>
          </a:p>
          <a:p>
            <a:pPr lvl="1" indent="-228600" defTabSz="9144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1C2541"/>
                </a:solidFill>
                <a:latin typeface="Arial"/>
              </a:defRPr>
            </a:pPr>
            <a:r>
              <a:rPr lang="en-US" sz="2000" b="1" dirty="0"/>
              <a:t>Confidentiality</a:t>
            </a:r>
            <a:r>
              <a:rPr lang="en-US" sz="2000" dirty="0"/>
              <a:t>: Ensuring only authorized users have access to sensitive data.</a:t>
            </a:r>
          </a:p>
          <a:p>
            <a:pPr lvl="1" indent="-228600" defTabSz="9144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1C2541"/>
                </a:solidFill>
                <a:latin typeface="Arial"/>
              </a:defRPr>
            </a:pPr>
            <a:r>
              <a:rPr lang="en-US" sz="2000" b="1" dirty="0"/>
              <a:t>Integrity</a:t>
            </a:r>
            <a:r>
              <a:rPr lang="en-US" sz="2000" dirty="0"/>
              <a:t>: Guaranteeing that information is trustworthy, accurate, and untampered.</a:t>
            </a:r>
          </a:p>
          <a:p>
            <a:pPr lvl="1" indent="-228600" defTabSz="9144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600">
                <a:solidFill>
                  <a:srgbClr val="1C2541"/>
                </a:solidFill>
                <a:latin typeface="Arial"/>
              </a:defRPr>
            </a:pPr>
            <a:r>
              <a:rPr lang="en-US" sz="2000" b="1" dirty="0"/>
              <a:t>Availability</a:t>
            </a:r>
            <a:r>
              <a:rPr lang="en-US" sz="2000" dirty="0"/>
              <a:t>: Assuring that systems and data are reliably accessible when needed.</a:t>
            </a:r>
          </a:p>
          <a:p>
            <a:pPr indent="-228600" defTabSz="9144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800">
                <a:solidFill>
                  <a:srgbClr val="1C2541"/>
                </a:solidFill>
                <a:latin typeface="Arial"/>
              </a:defRPr>
            </a:pPr>
            <a:r>
              <a:rPr lang="en-US" sz="2000" dirty="0"/>
              <a:t>Our Responsibility: Maintain balance across all three pillars daily.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08AF98-F31F-AFC9-2FD6-B252218D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431"/>
            <a:ext cx="44591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1FF6DA9-008F-8B48-92A6-B652298478B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4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BD7304-9235-1CD2-1170-0CA9994C4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2441B23-33F8-2FAB-34CC-6357456F6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3BED-4223-4F7A-B311-4CE0AB7CD2C7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64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"/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sz="6000" b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5"/>
          <p:cNvSpPr txBox="1">
            <a:spLocks noGrp="1"/>
          </p:cNvSpPr>
          <p:nvPr>
            <p:ph type="subTitle" idx="1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5" descr="What is Interne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4280" y="1202040"/>
            <a:ext cx="6397560" cy="479952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5"/>
          <p:cNvSpPr/>
          <p:nvPr/>
        </p:nvSpPr>
        <p:spPr>
          <a:xfrm>
            <a:off x="-66100" y="1233759"/>
            <a:ext cx="3850200" cy="82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45720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Internet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5"/>
          <p:cNvSpPr/>
          <p:nvPr/>
        </p:nvSpPr>
        <p:spPr>
          <a:xfrm>
            <a:off x="258840" y="2316060"/>
            <a:ext cx="5455440" cy="3784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457200" marR="0" lvl="0" indent="-4572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Internet is basically network of networks that connects billions of devices worldwide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It's kind of library, where you can find almost anything you're looking for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48D51B-0684-7CBC-B42D-C6E9AA6CC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A5D742-9438-E5C5-2953-B30CF07795D4}"/>
              </a:ext>
            </a:extLst>
          </p:cNvPr>
          <p:cNvSpPr txBox="1"/>
          <p:nvPr/>
        </p:nvSpPr>
        <p:spPr>
          <a:xfrm>
            <a:off x="9838944" y="6230581"/>
            <a:ext cx="17678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AB79C51-1122-1968-2416-7E36A179C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C25A29A-1DCC-05EE-7879-6A3343BFF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895974-D95C-3DAB-C350-0D8EF20CD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BE47-6D73-41EC-ABC3-F82B682D917D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560" y="1876140"/>
            <a:ext cx="7766280" cy="310536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6"/>
          <p:cNvSpPr/>
          <p:nvPr/>
        </p:nvSpPr>
        <p:spPr>
          <a:xfrm>
            <a:off x="274320" y="5499840"/>
            <a:ext cx="11252160" cy="1074240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0" u="none" strike="noStrike" cap="none">
                <a:solidFill>
                  <a:srgbClr val="2F5496"/>
                </a:solidFill>
                <a:latin typeface="Overlock"/>
                <a:ea typeface="Overlock"/>
                <a:cs typeface="Overlock"/>
                <a:sym typeface="Overlock"/>
              </a:rPr>
              <a:t>In today’s world, we depend on Internet at home, in officers  for doing several activities</a:t>
            </a: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6"/>
          <p:cNvSpPr/>
          <p:nvPr/>
        </p:nvSpPr>
        <p:spPr>
          <a:xfrm>
            <a:off x="8770500" y="1233759"/>
            <a:ext cx="3528720" cy="4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Office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Malls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Driving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Banks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6"/>
          <p:cNvSpPr/>
          <p:nvPr/>
        </p:nvSpPr>
        <p:spPr>
          <a:xfrm>
            <a:off x="274320" y="1237860"/>
            <a:ext cx="6162562" cy="583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Places where Internet is used</a:t>
            </a:r>
            <a:endParaRPr sz="3200" b="0" i="0" u="none" strike="noStrike" cap="none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99A0F8-414B-2D22-B7EE-6FCB461AA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AF3A4-0100-A248-6831-CFE5CCB0C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587AD-9E32-3833-AE54-FB4C59BEA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407DA-A59D-AB63-A164-63E25495F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5501-072E-4D3B-B23B-F897011ED8B3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7"/>
          <p:cNvSpPr/>
          <p:nvPr/>
        </p:nvSpPr>
        <p:spPr>
          <a:xfrm>
            <a:off x="155520" y="2253293"/>
            <a:ext cx="3878120" cy="1316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Use of Internet in our Day-to-Day life</a:t>
            </a: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7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7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7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3" name="Google Shape;443;p7"/>
          <p:cNvGrpSpPr/>
          <p:nvPr/>
        </p:nvGrpSpPr>
        <p:grpSpPr>
          <a:xfrm>
            <a:off x="4826000" y="1233758"/>
            <a:ext cx="6888400" cy="5249841"/>
            <a:chOff x="4846320" y="890640"/>
            <a:chExt cx="7050960" cy="5374440"/>
          </a:xfrm>
        </p:grpSpPr>
        <p:pic>
          <p:nvPicPr>
            <p:cNvPr id="444" name="Google Shape;444;p7" descr="https://miro.medium.com/v2/resize:fit:750/1*-nSuM5SbfR1pNxUmzYuSGw.png"/>
            <p:cNvPicPr preferRelativeResize="0"/>
            <p:nvPr/>
          </p:nvPicPr>
          <p:blipFill rotWithShape="1">
            <a:blip r:embed="rId4">
              <a:alphaModFix/>
            </a:blip>
            <a:srcRect l="3242" t="13154" r="7541"/>
            <a:stretch/>
          </p:blipFill>
          <p:spPr>
            <a:xfrm>
              <a:off x="4917600" y="890640"/>
              <a:ext cx="6979680" cy="5374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7"/>
            <p:cNvSpPr/>
            <p:nvPr/>
          </p:nvSpPr>
          <p:spPr>
            <a:xfrm>
              <a:off x="4846320" y="5882760"/>
              <a:ext cx="3047760" cy="38196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59CBF21-604A-6CDB-8E4F-0E28D36516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DD378-A267-BC76-AF17-0A4D58C27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D6B94-3E1A-4990-E8EA-3F6B9E322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401B1D-9C76-6F00-55E9-F3BF17C40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2CD4-4E36-4A65-AC05-067F755F5D11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670" y="264240"/>
            <a:ext cx="11760591" cy="6322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D154F2-509B-5C47-978B-EBF89F28C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67F6C-034B-A291-84D8-BAB4BC621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42DA9-4239-403F-7B3B-640B4D754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4D15A1-D8BE-222D-E5AC-9516071E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D9BD5-EE9E-42E6-A803-DC87CC81260C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Your digital life is part of your real life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39D7E6"/>
                </a:solidFill>
                <a:latin typeface="Aptos"/>
              </a:defRPr>
            </a:pPr>
            <a:r>
              <a:t>Every post, login, download and shared file creates a trail.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560320"/>
            <a:ext cx="3337560" cy="233172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2560320"/>
            <a:ext cx="64008" cy="2331720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8" y="2724912"/>
            <a:ext cx="295351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39D7E6"/>
                </a:solidFill>
                <a:latin typeface="Aptos"/>
              </a:defRPr>
            </a:pPr>
            <a:r>
              <a:t>IDENTITY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3218687"/>
            <a:ext cx="2953512" cy="15453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Email, phone number, student ID, photos and location.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560320"/>
            <a:ext cx="3337560" cy="233172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34840" y="2560320"/>
            <a:ext cx="64008" cy="2331720"/>
          </a:xfrm>
          <a:prstGeom prst="rect">
            <a:avLst/>
          </a:prstGeom>
          <a:solidFill>
            <a:srgbClr val="26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36007" y="2724912"/>
            <a:ext cx="295351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26BEAE"/>
                </a:solidFill>
                <a:latin typeface="Aptos"/>
              </a:defRPr>
            </a:pPr>
            <a:r>
              <a:t>ACCESS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6007" y="3218687"/>
            <a:ext cx="2953512" cy="15453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Social accounts, learning portals, cloud drives and banking.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560320"/>
            <a:ext cx="3337560" cy="233172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2560320"/>
            <a:ext cx="64008" cy="233172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2724912"/>
            <a:ext cx="295351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FFAF48"/>
                </a:solidFill>
                <a:latin typeface="Aptos"/>
              </a:defRPr>
            </a:pPr>
            <a:r>
              <a:t>REPUTATION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3218687"/>
            <a:ext cx="2953512" cy="15453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Old posts, public profiles, screenshots and forwarded messages.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349240"/>
            <a:ext cx="105156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B3C2D9"/>
                </a:solidFill>
                <a:latin typeface="Aptos"/>
              </a:defRPr>
            </a:pPr>
            <a:r>
              <a:t>Rule: share deliberately. “Private” settings reduce exposure; they don’t eliminate it.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98E089E-718F-4C52-D2E1-1E6302480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0874AF2B-F813-33EC-38A9-2FF3F5966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398F2A9-6FD5-BCF0-0FE0-FC014071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697CCF-19F1-71E2-D601-2601B2ABC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022B2-C3F6-4E8C-ABFD-E4317F65CA55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The threats students commonly face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77240" y="1737360"/>
            <a:ext cx="3429000" cy="1600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64008" cy="1600200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6470"/>
                </a:solidFill>
                <a:latin typeface="Aptos"/>
              </a:defRPr>
            </a:pPr>
            <a:r>
              <a:t>Phishing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395728"/>
            <a:ext cx="3044952" cy="8138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F5F8FF"/>
                </a:solidFill>
                <a:latin typeface="Aptos"/>
              </a:defRPr>
            </a:pPr>
            <a:r>
              <a:t>Fake emails, DMs, QR codes and login pages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1737360"/>
            <a:ext cx="3429000" cy="1600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72000" y="1737360"/>
            <a:ext cx="64008" cy="160020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73168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AF48"/>
                </a:solidFill>
                <a:latin typeface="Aptos"/>
              </a:defRPr>
            </a:pPr>
            <a:r>
              <a:t>Account takeover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3168" y="2395728"/>
            <a:ext cx="3044952" cy="8138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F5F8FF"/>
                </a:solidFill>
                <a:latin typeface="Aptos"/>
              </a:defRPr>
            </a:pPr>
            <a:r>
              <a:t>Password reuse, stolen sessions, SIM-swap attempts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66760" y="1737360"/>
            <a:ext cx="3429000" cy="1600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66760" y="1737360"/>
            <a:ext cx="64008" cy="1600200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67928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39D7E6"/>
                </a:solidFill>
                <a:latin typeface="Aptos"/>
              </a:defRPr>
            </a:pPr>
            <a:r>
              <a:t>Malicious downloads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7928" y="2395728"/>
            <a:ext cx="3044952" cy="8138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F5F8FF"/>
                </a:solidFill>
                <a:latin typeface="Aptos"/>
              </a:defRPr>
            </a:pPr>
            <a:r>
              <a:t>Cracked software, fake notes/apps, unsafe extensions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703320"/>
            <a:ext cx="3429000" cy="1600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77240" y="3703320"/>
            <a:ext cx="64008" cy="1600200"/>
          </a:xfrm>
          <a:prstGeom prst="rect">
            <a:avLst/>
          </a:prstGeom>
          <a:solidFill>
            <a:srgbClr val="26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78408" y="3867911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26BEAE"/>
                </a:solidFill>
                <a:latin typeface="Aptos"/>
              </a:defRPr>
            </a:pPr>
            <a:r>
              <a:t>Privacy abuse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8408" y="4361688"/>
            <a:ext cx="3044952" cy="8138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F5F8FF"/>
                </a:solidFill>
                <a:latin typeface="Aptos"/>
              </a:defRPr>
            </a:pPr>
            <a:r>
              <a:t>Doxxing, impersonation, image misuse, oversharing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0" y="3703320"/>
            <a:ext cx="3429000" cy="1600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572000" y="3703320"/>
            <a:ext cx="64008" cy="1600200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773168" y="3867911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6470"/>
                </a:solidFill>
                <a:latin typeface="Aptos"/>
              </a:defRPr>
            </a:pPr>
            <a:r>
              <a:t>Financial scams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73168" y="4361688"/>
            <a:ext cx="3044952" cy="8138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F5F8FF"/>
                </a:solidFill>
                <a:latin typeface="Aptos"/>
              </a:defRPr>
            </a:pPr>
            <a:r>
              <a:t>Fake internships, scholarship fees, marketplace fraud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66760" y="3703320"/>
            <a:ext cx="3429000" cy="1600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366760" y="3703320"/>
            <a:ext cx="64008" cy="160020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567928" y="3867911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AF48"/>
                </a:solidFill>
                <a:latin typeface="Aptos"/>
              </a:defRPr>
            </a:pPr>
            <a:r>
              <a:t>AI-enabled deception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67928" y="4361688"/>
            <a:ext cx="3044952" cy="8138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F5F8FF"/>
                </a:solidFill>
                <a:latin typeface="Aptos"/>
              </a:defRPr>
            </a:pPr>
            <a:r>
              <a:t>Convincing fake voices, images and messages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3AEFC8E-04BE-5C76-F77E-3284D3F9B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1F54E356-43EA-F685-7325-DC541CBA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3CE8322C-623D-1B62-94ED-A940424CE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E75C3A-BAC8-39C3-C3B4-DC900775F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63958-C491-4A39-B346-12FF7E4CF7F0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752F7A-E815-4FBF-8D52-834CE4805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61D1C3-F79E-A38D-EF58-6AC68803D81D}"/>
              </a:ext>
            </a:extLst>
          </p:cNvPr>
          <p:cNvSpPr txBox="1"/>
          <p:nvPr/>
        </p:nvSpPr>
        <p:spPr>
          <a:xfrm>
            <a:off x="658368" y="694944"/>
            <a:ext cx="10881360" cy="103823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Phishing (SMS/Email/WhatsApp)</a:t>
            </a:r>
          </a:p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EA3936-40FE-CAC3-BBF4-D3CA82D116EB}"/>
              </a:ext>
            </a:extLst>
          </p:cNvPr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0855ECD-DB64-C8F6-C121-05B1DEFB0BDB}"/>
              </a:ext>
            </a:extLst>
          </p:cNvPr>
          <p:cNvSpPr/>
          <p:nvPr/>
        </p:nvSpPr>
        <p:spPr>
          <a:xfrm>
            <a:off x="777240" y="1737360"/>
            <a:ext cx="10436352" cy="4008532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27C541-3F02-9025-77C5-D9B516AD80BE}"/>
              </a:ext>
            </a:extLst>
          </p:cNvPr>
          <p:cNvSpPr/>
          <p:nvPr/>
        </p:nvSpPr>
        <p:spPr>
          <a:xfrm>
            <a:off x="777240" y="1737360"/>
            <a:ext cx="64008" cy="4008532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2F2714-2BEF-1286-E3DE-66517A88DFBF}"/>
              </a:ext>
            </a:extLst>
          </p:cNvPr>
          <p:cNvSpPr txBox="1"/>
          <p:nvPr/>
        </p:nvSpPr>
        <p:spPr>
          <a:xfrm>
            <a:off x="978408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6470"/>
                </a:solidFill>
                <a:latin typeface="Aptos"/>
              </a:defRPr>
            </a:pPr>
            <a:r>
              <a:rPr dirty="0"/>
              <a:t>Phishing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B581AB-7205-CF53-8CDF-5689932ADB43}"/>
              </a:ext>
            </a:extLst>
          </p:cNvPr>
          <p:cNvSpPr txBox="1"/>
          <p:nvPr/>
        </p:nvSpPr>
        <p:spPr>
          <a:xfrm>
            <a:off x="978408" y="2395728"/>
            <a:ext cx="9771970" cy="173778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232D41"/>
                </a:solidFill>
              </a:defRPr>
            </a:pPr>
            <a:r>
              <a:rPr lang="en-US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Fake messages that look official and ask you to click links.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232D41"/>
                </a:solidFill>
              </a:defRPr>
            </a:pPr>
            <a:r>
              <a:rPr lang="en-US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Goal:</a:t>
            </a:r>
            <a:r>
              <a:rPr lang="en-US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steal passwords, card details, banking login.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232D41"/>
                </a:solidFill>
              </a:defRPr>
            </a:pPr>
            <a:r>
              <a:rPr lang="en-US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Signs:</a:t>
            </a:r>
            <a:r>
              <a:rPr lang="en-US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urgent tone, unknown links, spelling mistakes.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232D41"/>
                </a:solidFill>
              </a:defRPr>
            </a:pPr>
            <a:r>
              <a:rPr lang="en-US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 action: </a:t>
            </a:r>
            <a:r>
              <a:rPr lang="en-US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verify on official website/app; don’t click.</a:t>
            </a:r>
          </a:p>
        </p:txBody>
      </p:sp>
      <p:sp>
        <p:nvSpPr>
          <p:cNvPr id="32" name="Google Shape;460;p48">
            <a:extLst>
              <a:ext uri="{FF2B5EF4-FFF2-40B4-BE49-F238E27FC236}">
                <a16:creationId xmlns:a16="http://schemas.microsoft.com/office/drawing/2014/main" id="{0B80FA3B-8B54-73EC-9AB8-85D7D933C0F1}"/>
              </a:ext>
            </a:extLst>
          </p:cNvPr>
          <p:cNvSpPr/>
          <p:nvPr/>
        </p:nvSpPr>
        <p:spPr>
          <a:xfrm>
            <a:off x="4635706" y="4081447"/>
            <a:ext cx="5861520" cy="125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5040" tIns="296640" rIns="455040" bIns="101520" anchor="t">
            <a:noAutofit/>
          </a:bodyPr>
          <a:lstStyle/>
          <a:p>
            <a:pPr marL="0" lvl="1" defTabSz="914400">
              <a:lnSpc>
                <a:spcPct val="90000"/>
              </a:lnSpc>
              <a:buClr>
                <a:srgbClr val="000000"/>
              </a:buClr>
            </a:pPr>
            <a:r>
              <a:rPr lang="en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“required action” </a:t>
            </a:r>
            <a:r>
              <a:rPr lang="en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part of a system or quota upgrade</a:t>
            </a:r>
            <a:endParaRPr lang="en-GB" sz="16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defTabSz="914400">
              <a:lnSpc>
                <a:spcPct val="90000"/>
              </a:lnSpc>
              <a:spcBef>
                <a:spcPts val="201"/>
              </a:spcBef>
              <a:buClr>
                <a:srgbClr val="000000"/>
              </a:buClr>
            </a:pPr>
            <a:r>
              <a:rPr lang="en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“required action” </a:t>
            </a:r>
            <a:r>
              <a:rPr lang="en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prevent email account closure</a:t>
            </a:r>
            <a:endParaRPr lang="en-GB" sz="16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defTabSz="914400">
              <a:lnSpc>
                <a:spcPct val="90000"/>
              </a:lnSpc>
              <a:spcBef>
                <a:spcPts val="201"/>
              </a:spcBef>
              <a:buClr>
                <a:srgbClr val="000000"/>
              </a:buClr>
            </a:pPr>
            <a:r>
              <a:rPr lang="en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“trusted” </a:t>
            </a:r>
            <a:r>
              <a:rPr lang="en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vendor, such as a fake Dropbox or Google alert</a:t>
            </a:r>
            <a:endParaRPr lang="en-GB" sz="16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defTabSz="914400">
              <a:lnSpc>
                <a:spcPct val="90000"/>
              </a:lnSpc>
              <a:spcBef>
                <a:spcPts val="201"/>
              </a:spcBef>
              <a:buClr>
                <a:srgbClr val="000000"/>
              </a:buClr>
            </a:pPr>
            <a:r>
              <a:rPr lang="en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“legitimate” </a:t>
            </a:r>
            <a:r>
              <a:rPr lang="en" sz="16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banking alert</a:t>
            </a:r>
            <a:endParaRPr lang="en-GB" sz="16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0CA9D1-0A4B-5E10-7A47-F55111743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99FE2EE-75D6-52B9-12DF-F73F069B3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E56D2E5-A10F-22B0-5A6F-A9629E1F3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6A07C-D4ED-5142-7FA8-A8F54B2E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CDAF-596A-4061-AA89-ADCC5FA582EA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1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4405EF-7547-F044-6B21-37F2EA188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B4A17C-55AD-EBC5-E149-1FA6F11D94E9}"/>
              </a:ext>
            </a:extLst>
          </p:cNvPr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Phishing: pause before you trust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FF91B7-2ED5-A6DB-4FE0-C216AE56495C}"/>
              </a:ext>
            </a:extLst>
          </p:cNvPr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26B166-57E9-DD3A-735C-894353AB79AE}"/>
              </a:ext>
            </a:extLst>
          </p:cNvPr>
          <p:cNvSpPr txBox="1"/>
          <p:nvPr/>
        </p:nvSpPr>
        <p:spPr>
          <a:xfrm>
            <a:off x="822960" y="1664208"/>
            <a:ext cx="105156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B3C2D9"/>
                </a:solidFill>
                <a:latin typeface="Aptos"/>
              </a:defRPr>
            </a:pPr>
            <a:r>
              <a:t>A message may look official and still be designed to steal access or money.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80E6D0B-CEFE-851E-06B0-F6F57F23C09A}"/>
              </a:ext>
            </a:extLst>
          </p:cNvPr>
          <p:cNvSpPr/>
          <p:nvPr/>
        </p:nvSpPr>
        <p:spPr>
          <a:xfrm>
            <a:off x="822960" y="2423160"/>
            <a:ext cx="5029200" cy="2743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CD587E-F5C2-1197-E037-2A65346D7373}"/>
              </a:ext>
            </a:extLst>
          </p:cNvPr>
          <p:cNvSpPr/>
          <p:nvPr/>
        </p:nvSpPr>
        <p:spPr>
          <a:xfrm>
            <a:off x="822960" y="2423160"/>
            <a:ext cx="64008" cy="2743200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6BB699-3548-2B2D-6FB1-C544F1C1BC39}"/>
              </a:ext>
            </a:extLst>
          </p:cNvPr>
          <p:cNvSpPr txBox="1"/>
          <p:nvPr/>
        </p:nvSpPr>
        <p:spPr>
          <a:xfrm>
            <a:off x="1024128" y="2587752"/>
            <a:ext cx="46451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6470"/>
                </a:solidFill>
                <a:latin typeface="Aptos"/>
              </a:defRPr>
            </a:pPr>
            <a:r>
              <a:t>RED FLAGS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81BB8B-C0A3-11AD-3DE2-D334C7C0181A}"/>
              </a:ext>
            </a:extLst>
          </p:cNvPr>
          <p:cNvSpPr txBox="1"/>
          <p:nvPr/>
        </p:nvSpPr>
        <p:spPr>
          <a:xfrm>
            <a:off x="1024128" y="3081528"/>
            <a:ext cx="4645152" cy="19568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Urgent threat: “Your account closes today”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Unexpected attachment or QR code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Sender address or domain is slightly wrong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Request for OTP, password or payment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Link destination doesn’t match the claimed site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6C09668-96AC-456A-42DC-9AA463B526BE}"/>
              </a:ext>
            </a:extLst>
          </p:cNvPr>
          <p:cNvSpPr/>
          <p:nvPr/>
        </p:nvSpPr>
        <p:spPr>
          <a:xfrm>
            <a:off x="6263640" y="2423160"/>
            <a:ext cx="5029200" cy="2743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870BD4-9AE8-08C0-4F02-85801021AC44}"/>
              </a:ext>
            </a:extLst>
          </p:cNvPr>
          <p:cNvSpPr/>
          <p:nvPr/>
        </p:nvSpPr>
        <p:spPr>
          <a:xfrm>
            <a:off x="6263640" y="2423160"/>
            <a:ext cx="64008" cy="2743200"/>
          </a:xfrm>
          <a:prstGeom prst="rect">
            <a:avLst/>
          </a:prstGeom>
          <a:solidFill>
            <a:srgbClr val="6ADC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A26E51-3766-D1AC-0490-27B111CCC349}"/>
              </a:ext>
            </a:extLst>
          </p:cNvPr>
          <p:cNvSpPr txBox="1"/>
          <p:nvPr/>
        </p:nvSpPr>
        <p:spPr>
          <a:xfrm>
            <a:off x="6464807" y="2587752"/>
            <a:ext cx="46451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6ADC9B"/>
                </a:solidFill>
                <a:latin typeface="Aptos"/>
              </a:defRPr>
            </a:pPr>
            <a:r>
              <a:t>SAFER RESPONSE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EC10B9-86FB-321E-F11C-5947DE302CF0}"/>
              </a:ext>
            </a:extLst>
          </p:cNvPr>
          <p:cNvSpPr txBox="1"/>
          <p:nvPr/>
        </p:nvSpPr>
        <p:spPr>
          <a:xfrm>
            <a:off x="6464807" y="3081528"/>
            <a:ext cx="4645152" cy="19568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Don’t click or reply in a hurry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Open the official app/site yourself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Verify through a separate trusted channel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Report the message; block the sender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If unsure, ask campus IT or a trusted adult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DEC194-AD9C-1BDF-B539-17BF11694931}"/>
              </a:ext>
            </a:extLst>
          </p:cNvPr>
          <p:cNvSpPr txBox="1"/>
          <p:nvPr/>
        </p:nvSpPr>
        <p:spPr>
          <a:xfrm>
            <a:off x="868680" y="5486400"/>
            <a:ext cx="106070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FFAF48"/>
                </a:solidFill>
                <a:latin typeface="Aptos"/>
              </a:defRPr>
            </a:pPr>
            <a:r>
              <a:t>Remember: a padlock/HTTPS means the connection is encrypted—not that the site is honest.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5FDBE91-C6A8-9032-A7A6-D641A6D83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040E6BD9-8555-3A74-D33A-B9288B226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37CE747-9311-F16E-A5B6-8F97F3DB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3482C-638A-57DE-B05F-3A8BC9C23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5B0C9-A38F-4487-AB9A-0DBFBF0D217E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80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Quick exercise: would you click?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14400" y="1737360"/>
            <a:ext cx="6629400" cy="3520440"/>
          </a:xfrm>
          <a:prstGeom prst="roundRect">
            <a:avLst/>
          </a:prstGeom>
          <a:solidFill>
            <a:srgbClr val="EF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2011680"/>
            <a:ext cx="53035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19375F"/>
                </a:solidFill>
                <a:latin typeface="Aptos"/>
              </a:defRPr>
            </a:pPr>
            <a:r>
              <a:t>COLLEGE IT SUPPORT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2468880"/>
            <a:ext cx="5897880" cy="2011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1C2A41"/>
                </a:solidFill>
                <a:latin typeface="Aptos"/>
              </a:defRPr>
            </a:pPr>
            <a:r>
              <a:t>Subject: Urgent — Student account will be disabled</a:t>
            </a:r>
          </a:p>
          <a:p>
            <a:pPr>
              <a:spcAft>
                <a:spcPts val="800"/>
              </a:spcAft>
              <a:defRPr sz="1900" b="0">
                <a:solidFill>
                  <a:srgbClr val="1C2A41"/>
                </a:solidFill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900" b="0">
                <a:solidFill>
                  <a:srgbClr val="1C2A41"/>
                </a:solidFill>
                <a:latin typeface="Aptos"/>
              </a:defRPr>
            </a:pPr>
            <a:r>
              <a:t>“Your mailbox is full. Verify your password and OTP within 30 minutes to avoid suspension.”</a:t>
            </a:r>
          </a:p>
          <a:p>
            <a:pPr>
              <a:spcAft>
                <a:spcPts val="800"/>
              </a:spcAft>
              <a:defRPr sz="1900" b="0">
                <a:solidFill>
                  <a:srgbClr val="1C2A41"/>
                </a:solidFill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900" b="0">
                <a:solidFill>
                  <a:srgbClr val="1C2A41"/>
                </a:solidFill>
                <a:latin typeface="Aptos"/>
              </a:defRPr>
            </a:pPr>
            <a:r>
              <a:t>[VERIFY ACCOUNT]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1828800"/>
            <a:ext cx="3246120" cy="105156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001000" y="1828800"/>
            <a:ext cx="64008" cy="1051560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02168" y="1993392"/>
            <a:ext cx="286207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FF6470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168" y="2487168"/>
            <a:ext cx="2862072" cy="2651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F5F8FF"/>
                </a:solidFill>
                <a:latin typeface="Aptos"/>
              </a:defRPr>
            </a:pPr>
            <a:r>
              <a:t>Click immediately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3127248"/>
            <a:ext cx="3246120" cy="105156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3127248"/>
            <a:ext cx="64008" cy="1051560"/>
          </a:xfrm>
          <a:prstGeom prst="rect">
            <a:avLst/>
          </a:prstGeom>
          <a:solidFill>
            <a:srgbClr val="6ADC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02168" y="3291840"/>
            <a:ext cx="286207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6ADC9B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8" y="3785615"/>
            <a:ext cx="2862072" cy="2651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F5F8FF"/>
                </a:solidFill>
                <a:latin typeface="Aptos"/>
              </a:defRPr>
            </a:pPr>
            <a:r>
              <a:t>Check official portal separately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1000" y="4425696"/>
            <a:ext cx="3246120" cy="105156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001000" y="4425696"/>
            <a:ext cx="64008" cy="105156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02168" y="4590288"/>
            <a:ext cx="286207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FFAF48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2168" y="5084064"/>
            <a:ext cx="2862072" cy="2651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F5F8FF"/>
                </a:solidFill>
                <a:latin typeface="Aptos"/>
              </a:defRPr>
            </a:pPr>
            <a:r>
              <a:t>Forward to friends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5623560"/>
            <a:ext cx="100584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39D7E6"/>
                </a:solidFill>
                <a:latin typeface="Aptos"/>
              </a:defRPr>
            </a:pPr>
            <a:r>
              <a:t>Discuss: what are the warning signs? What would you do first?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E3E8479-C328-8907-7EFE-37F68F357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CB473A69-C094-02AA-9B65-F63ACAFD1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D81F336-D6A7-8D93-C3C0-6776F2009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6DEFA7-8192-1912-6A2E-9BB38853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85B7-9571-4567-B2BC-D281962F66A5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5F8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Examples of Phishing Websites</a:t>
            </a:r>
            <a:endParaRPr lang="en-US" sz="2800" b="1" dirty="0">
              <a:solidFill>
                <a:srgbClr val="F5F8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22960" y="2423160"/>
            <a:ext cx="5029200" cy="2743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2423160"/>
            <a:ext cx="64008" cy="2743200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8" y="2587752"/>
            <a:ext cx="4645152" cy="3354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6470"/>
                </a:solidFill>
                <a:latin typeface="Aptos"/>
              </a:defRPr>
            </a:pPr>
            <a:r>
              <a:rPr lang="en-US" dirty="0"/>
              <a:t>Phishing Websites</a:t>
            </a:r>
            <a:endParaRPr lang="en-IN" sz="105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4128" y="3081528"/>
            <a:ext cx="4645152" cy="118186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fontAlgn="t"/>
            <a:r>
              <a:rPr lang="en-US" b="1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www.gmai1.com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fontAlgn="t"/>
            <a:r>
              <a:rPr lang="en-US" b="1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www.icici6ank.com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fontAlgn="t"/>
            <a:r>
              <a:rPr lang="en-US" b="1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www.bank0findia.com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fontAlgn="t"/>
            <a:r>
              <a:rPr lang="en-US" b="1" u="sng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www.yah00.com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63640" y="2423160"/>
            <a:ext cx="5029200" cy="27432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63640" y="2423160"/>
            <a:ext cx="64008" cy="2743200"/>
          </a:xfrm>
          <a:prstGeom prst="rect">
            <a:avLst/>
          </a:prstGeom>
          <a:solidFill>
            <a:srgbClr val="6ADC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64807" y="2587752"/>
            <a:ext cx="4645152" cy="3354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6ADC9B"/>
                </a:solidFill>
                <a:latin typeface="Aptos"/>
              </a:defRPr>
            </a:pPr>
            <a:r>
              <a:rPr lang="en-IN" dirty="0"/>
              <a:t>Legitimate Websites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6464807" y="3081528"/>
            <a:ext cx="4645152" cy="118186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fontAlgn="t"/>
            <a:r>
              <a:rPr lang="en-US" b="1" u="sng" dirty="0">
                <a:solidFill>
                  <a:schemeClr val="accent4"/>
                </a:solidFill>
              </a:rPr>
              <a:t>http://gmail.com                             </a:t>
            </a:r>
            <a:endParaRPr lang="en-US" dirty="0">
              <a:solidFill>
                <a:schemeClr val="accent4"/>
              </a:solidFill>
            </a:endParaRPr>
          </a:p>
          <a:p>
            <a:pPr fontAlgn="t"/>
            <a:r>
              <a:rPr lang="en-US" b="1" u="sng" dirty="0">
                <a:solidFill>
                  <a:schemeClr val="accent4"/>
                </a:solidFill>
              </a:rPr>
              <a:t>https://www.icicibank.com</a:t>
            </a:r>
            <a:endParaRPr lang="en-US" dirty="0">
              <a:solidFill>
                <a:schemeClr val="accent4"/>
              </a:solidFill>
            </a:endParaRPr>
          </a:p>
          <a:p>
            <a:pPr fontAlgn="t"/>
            <a:r>
              <a:rPr lang="en-US" b="1" u="sng" dirty="0">
                <a:solidFill>
                  <a:schemeClr val="accent4"/>
                </a:solidFill>
              </a:rPr>
              <a:t>https://bankofindia.co.in</a:t>
            </a:r>
            <a:endParaRPr lang="en-US" dirty="0">
              <a:solidFill>
                <a:schemeClr val="accent4"/>
              </a:solidFill>
            </a:endParaRPr>
          </a:p>
          <a:p>
            <a:pPr fontAlgn="t"/>
            <a:r>
              <a:rPr lang="en-US" b="1" u="sng" dirty="0">
                <a:solidFill>
                  <a:schemeClr val="accent4"/>
                </a:solidFill>
              </a:rPr>
              <a:t>https://yahoo.com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6FCBFF8-F556-FCA0-F1C9-7039EEB6BD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646970D8-7F57-0C4F-C745-F6BFCA05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443A38AF-D9E9-FCC3-13FC-10CC689F0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4A0BF-8C96-FCCF-1D63-285DC093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477DD-0914-4CC6-BCCA-DF0031EC7F65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8B5B63-6161-CBCD-793B-2DADD8957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EE3B37-F040-5E55-2C65-C99C185B3068}"/>
              </a:ext>
            </a:extLst>
          </p:cNvPr>
          <p:cNvSpPr txBox="1"/>
          <p:nvPr/>
        </p:nvSpPr>
        <p:spPr>
          <a:xfrm>
            <a:off x="1066800" y="1195754"/>
            <a:ext cx="10644554" cy="2661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marR="0" lvl="0" indent="-3430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Vishing - Phone calls made by fraudsters to steal your personal information and sensitive information</a:t>
            </a:r>
          </a:p>
          <a:p>
            <a:pPr marL="343080" marR="0" lvl="0" indent="-343080" algn="l" rtl="0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None/>
            </a:pPr>
            <a:endParaRPr lang="en-US"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3080" marR="0" lvl="0" indent="-343080" algn="l" rtl="0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None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- they communicate </a:t>
            </a:r>
          </a:p>
          <a:p>
            <a:pPr marR="0" lvl="0" algn="l" rtl="0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Clr>
                <a:srgbClr val="0D0D0D"/>
              </a:buClr>
              <a:buSzPts val="2400"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	as bank officer</a:t>
            </a:r>
          </a:p>
          <a:p>
            <a:pPr marR="0" lvl="0" algn="l" rtl="0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Clr>
                <a:srgbClr val="0D0D0D"/>
              </a:buClr>
              <a:buSzPts val="2400"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	referring your shopping</a:t>
            </a:r>
          </a:p>
        </p:txBody>
      </p:sp>
      <p:pic>
        <p:nvPicPr>
          <p:cNvPr id="8" name="Google Shape;511;p15">
            <a:extLst>
              <a:ext uri="{FF2B5EF4-FFF2-40B4-BE49-F238E27FC236}">
                <a16:creationId xmlns:a16="http://schemas.microsoft.com/office/drawing/2014/main" id="{F861F065-177A-7891-45C2-664ABCC3970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48660" y="2499910"/>
            <a:ext cx="2790360" cy="2638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0208C0-5CA9-2DC4-6953-066DE6633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C787CAE-527A-0052-F123-81ACB51AD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6F645E-3D8C-5C3D-9C72-84D97929F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1BDA22-29DC-1854-A9A6-CCE726571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3927-ABB4-4B88-B0DF-6B6136FF4B6D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48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095DEE-39C7-9AF4-5582-68A9BAF42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54DBC4-104A-FF20-1173-F0E0CBE67149}"/>
              </a:ext>
            </a:extLst>
          </p:cNvPr>
          <p:cNvSpPr txBox="1"/>
          <p:nvPr/>
        </p:nvSpPr>
        <p:spPr>
          <a:xfrm>
            <a:off x="922606" y="853414"/>
            <a:ext cx="10644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lvl="0" indent="-343080"/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ea typeface="Calibri"/>
                <a:cs typeface="Calibri"/>
                <a:sym typeface="Calibri"/>
              </a:rPr>
              <a:t>Smishing-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SMS + Phishing. It is a cyberattack in which criminals send fake text messages to trick people into clicking malicious links, sharing sensitive information, or making payments.</a:t>
            </a:r>
            <a:endParaRPr lang="en-US"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520;p16">
            <a:extLst>
              <a:ext uri="{FF2B5EF4-FFF2-40B4-BE49-F238E27FC236}">
                <a16:creationId xmlns:a16="http://schemas.microsoft.com/office/drawing/2014/main" id="{B6BC17E7-B7E0-FF61-3B9B-EFA32593C6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34582" y="2048833"/>
            <a:ext cx="8067240" cy="429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21;p16">
            <a:extLst>
              <a:ext uri="{FF2B5EF4-FFF2-40B4-BE49-F238E27FC236}">
                <a16:creationId xmlns:a16="http://schemas.microsoft.com/office/drawing/2014/main" id="{8E41F975-FCC5-0DAA-BD69-FA97D50838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360" y="2598030"/>
            <a:ext cx="3629871" cy="3193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A6720D-B665-D930-9956-1CBCA601C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2282" y="137456"/>
            <a:ext cx="2390476" cy="752381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5770B65-C01C-57D2-3CE8-8D51B448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E2BC546-3020-01BF-EE59-C98D62D2E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8EAA77-9320-6649-6BDB-65E7E6144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15A85-813C-4930-A402-9BEA5DFC5D60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19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B7FCF0-9CC5-F210-E449-A57258B96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0E5167-4E57-044C-A7C6-A6009DEC8AF7}"/>
              </a:ext>
            </a:extLst>
          </p:cNvPr>
          <p:cNvSpPr txBox="1"/>
          <p:nvPr/>
        </p:nvSpPr>
        <p:spPr>
          <a:xfrm>
            <a:off x="922606" y="853414"/>
            <a:ext cx="10644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lvl="0" indent="-343080"/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ea typeface="Calibri"/>
                <a:cs typeface="Calibri"/>
                <a:sym typeface="Calibri"/>
              </a:rPr>
              <a:t>Smishing-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SMS + Phishing. It is a cyberattack in which criminals send fake text messages to trick people into clicking malicious links, sharing sensitive information, or making payments.</a:t>
            </a:r>
            <a:endParaRPr lang="en-US"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9AA8A0-6756-0CD0-58C4-AD2F5E083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999" y="2141909"/>
            <a:ext cx="7285714" cy="3980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3CECF4-CEFD-4166-1425-A680DE9B8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282" y="163185"/>
            <a:ext cx="2390476" cy="752381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E3E4207-A82C-653E-9D6C-381F88333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3E6BD72-A306-B69E-D90A-40B4850BF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F52F9-600F-C739-A575-21E86261B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0E001-6EDB-4F4E-9DDD-84881E7854C3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63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4C8C5-8851-3A82-2F93-06FE9ACD8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12E221-ACAD-95C7-0694-6BF799667E79}"/>
              </a:ext>
            </a:extLst>
          </p:cNvPr>
          <p:cNvSpPr txBox="1"/>
          <p:nvPr/>
        </p:nvSpPr>
        <p:spPr>
          <a:xfrm>
            <a:off x="922606" y="853414"/>
            <a:ext cx="106445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ea typeface="Calibri"/>
                <a:cs typeface="Calibri"/>
                <a:sym typeface="Calibri"/>
              </a:rPr>
              <a:t>Smishing-</a:t>
            </a:r>
            <a:r>
              <a:rPr lang="en-US" sz="2400" dirty="0"/>
              <a:t> </a:t>
            </a:r>
          </a:p>
          <a:p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1. Attacker sends a fraudulent SMS</a:t>
            </a:r>
          </a:p>
          <a:p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2. Victim clicks the link or calls a fake number</a:t>
            </a:r>
          </a:p>
          <a:p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3. Victim reveals credentials, OTP, or payment details</a:t>
            </a:r>
          </a:p>
          <a:p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4. Attacker may steal money or take over an account</a:t>
            </a:r>
          </a:p>
          <a:p>
            <a:endParaRPr lang="en-US" sz="2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en-US" sz="2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en-US" sz="2400" dirty="0">
                <a:solidFill>
                  <a:srgbClr val="FFFF00"/>
                </a:solidFill>
              </a:rPr>
              <a:t>Video Link </a:t>
            </a:r>
          </a:p>
          <a:p>
            <a:r>
              <a:rPr lang="en-US" sz="24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 Fraud - Vishing/</a:t>
            </a:r>
            <a:r>
              <a:rPr lang="en-US" sz="2400" dirty="0" err="1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Phising</a:t>
            </a:r>
            <a:r>
              <a:rPr lang="en-US" sz="24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Smishing</a:t>
            </a:r>
            <a:endParaRPr lang="en-US" sz="2400" dirty="0">
              <a:solidFill>
                <a:srgbClr val="FFFF00"/>
              </a:solidFill>
            </a:endParaRPr>
          </a:p>
          <a:p>
            <a:pPr marL="343080" lvl="0" indent="-343080"/>
            <a:endParaRPr lang="en-US"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D1A794-8A8C-EDE7-C0AF-FCC224B11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E69CA49-F261-855A-37F4-4E9D1C35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08042A1-D681-F94D-50ED-C24010DA8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FE884-C701-91C3-8775-33231CE2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34306-CFFA-4F9F-B194-A6AEB091FB48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19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B349B-251E-DCF5-B57D-6EB3098D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504;p14">
            <a:extLst>
              <a:ext uri="{FF2B5EF4-FFF2-40B4-BE49-F238E27FC236}">
                <a16:creationId xmlns:a16="http://schemas.microsoft.com/office/drawing/2014/main" id="{3B92272F-2585-3A51-5CA0-4B17557C505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61186" b="10074"/>
          <a:stretch/>
        </p:blipFill>
        <p:spPr>
          <a:xfrm>
            <a:off x="1465322" y="855785"/>
            <a:ext cx="9261116" cy="5380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AD76A5-CC3D-F1D4-8054-39E0625A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1200" y="99297"/>
            <a:ext cx="2390476" cy="752381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A02CB3-AF5A-E237-225C-03CD8A0C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FDB97A-0849-DEDD-6093-CC1DAD4D1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22C7D0-8108-9523-3434-DAB2A012E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C6F4-6BDE-44F5-8795-FBF6A637B3FF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21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5FE107-AEB6-484C-D11B-AF242447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76DBA3-E75C-4534-C0D8-B7B075C0EC1A}"/>
              </a:ext>
            </a:extLst>
          </p:cNvPr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rPr dirty="0"/>
              <a:t>Social engineering: hacking the human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8FDD0B-52A5-E37A-5946-B37D669B78D7}"/>
              </a:ext>
            </a:extLst>
          </p:cNvPr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2986AB-9211-D07B-D185-38A95E5B7DB6}"/>
              </a:ext>
            </a:extLst>
          </p:cNvPr>
          <p:cNvSpPr txBox="1"/>
          <p:nvPr/>
        </p:nvSpPr>
        <p:spPr>
          <a:xfrm>
            <a:off x="658368" y="5630008"/>
            <a:ext cx="105156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F5F8FF"/>
                </a:solidFill>
                <a:latin typeface="Aptos"/>
              </a:defRPr>
            </a:pPr>
            <a:r>
              <a:rPr dirty="0" err="1"/>
              <a:t>Defence</a:t>
            </a:r>
            <a:r>
              <a:rPr dirty="0"/>
              <a:t>: stop, verify independently, and never share an OTP or recovery code.</a:t>
            </a:r>
          </a:p>
        </p:txBody>
      </p:sp>
      <p:sp>
        <p:nvSpPr>
          <p:cNvPr id="27" name="Rounded Rectangle 6">
            <a:extLst>
              <a:ext uri="{FF2B5EF4-FFF2-40B4-BE49-F238E27FC236}">
                <a16:creationId xmlns:a16="http://schemas.microsoft.com/office/drawing/2014/main" id="{EB1DA256-34A9-6C5A-EFB6-6CE7AD00EEF8}"/>
              </a:ext>
            </a:extLst>
          </p:cNvPr>
          <p:cNvSpPr/>
          <p:nvPr/>
        </p:nvSpPr>
        <p:spPr>
          <a:xfrm>
            <a:off x="658368" y="1845211"/>
            <a:ext cx="10436352" cy="2363373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Social Engineering: Hacking the Human — Definition, how attacks work, and the emotions attackers exploit.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Common Techniques — Phishing, smishing, pretexting, baiting, tailgating, and deepfake scams.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Stay Safe: How to Protect Yourself — Practical security measures and an interactive classroom OTP scam activity.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5D2929-F724-0C26-9D82-EE3042D2D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B0AEBD4-4674-0BA1-3F95-5BBDAE71D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9923EDC-4F2C-840A-9838-08C01A31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90827-0D95-B681-052B-25D496696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855F5-3D89-4F53-9C19-A0F311F366CC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16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4384DA-D6B9-8380-4675-8A76A093F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6D9D78-EEEF-2156-714B-07C12FF10E06}"/>
              </a:ext>
            </a:extLst>
          </p:cNvPr>
          <p:cNvSpPr txBox="1"/>
          <p:nvPr/>
        </p:nvSpPr>
        <p:spPr>
          <a:xfrm>
            <a:off x="676656" y="171549"/>
            <a:ext cx="8686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39D7E6"/>
                </a:solidFill>
                <a:latin typeface="Aptos"/>
              </a:defRPr>
            </a:pPr>
            <a:r>
              <a:t>06 / MANIPULATION TACTICS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43BC4D-360D-721B-8C80-51B4FD09F048}"/>
              </a:ext>
            </a:extLst>
          </p:cNvPr>
          <p:cNvSpPr txBox="1"/>
          <p:nvPr/>
        </p:nvSpPr>
        <p:spPr>
          <a:xfrm>
            <a:off x="11109960" y="641908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B3C2D9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F9EC8C-2945-58F5-15DC-5955F9FC0BED}"/>
              </a:ext>
            </a:extLst>
          </p:cNvPr>
          <p:cNvSpPr txBox="1"/>
          <p:nvPr/>
        </p:nvSpPr>
        <p:spPr>
          <a:xfrm>
            <a:off x="676656" y="6419088"/>
            <a:ext cx="5029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B3C2D9"/>
                </a:solidFill>
                <a:latin typeface="Aptos"/>
              </a:defRPr>
            </a:pPr>
            <a:r>
              <a:t>CYBERSECURITY AWARENESS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5F2441-6C09-1C11-612A-2647617FE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" y="118872"/>
            <a:ext cx="11069866" cy="66202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885D49-32C3-6EA4-BB39-E6235DF9E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0106" y="237744"/>
            <a:ext cx="1871894" cy="752381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54E63B6-F95A-6ED6-90FA-46996BFD6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65F1CE6-DB47-C9D2-2D5A-783DE1F0C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8AD044-8F29-251E-2EC1-F28CEF99C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57223-260F-40CF-AE3B-84087A3BBF4C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59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>
          <a:extLst>
            <a:ext uri="{FF2B5EF4-FFF2-40B4-BE49-F238E27FC236}">
              <a16:creationId xmlns:a16="http://schemas.microsoft.com/office/drawing/2014/main" id="{32D39F36-DF22-468D-54C1-CA9715846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">
            <a:extLst>
              <a:ext uri="{FF2B5EF4-FFF2-40B4-BE49-F238E27FC236}">
                <a16:creationId xmlns:a16="http://schemas.microsoft.com/office/drawing/2014/main" id="{054A5EC5-892E-3261-B821-587A7B9CCB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sz="6000" b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5">
            <a:extLst>
              <a:ext uri="{FF2B5EF4-FFF2-40B4-BE49-F238E27FC236}">
                <a16:creationId xmlns:a16="http://schemas.microsoft.com/office/drawing/2014/main" id="{5522BAE9-03B3-8618-663E-AA980BA654D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5">
            <a:extLst>
              <a:ext uri="{FF2B5EF4-FFF2-40B4-BE49-F238E27FC236}">
                <a16:creationId xmlns:a16="http://schemas.microsoft.com/office/drawing/2014/main" id="{70ED7DCF-72B8-4170-ADAF-06458DB955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BDC759-3559-7027-C4D5-1837324E7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" name="Google Shape;536;p18">
            <a:extLst>
              <a:ext uri="{FF2B5EF4-FFF2-40B4-BE49-F238E27FC236}">
                <a16:creationId xmlns:a16="http://schemas.microsoft.com/office/drawing/2014/main" id="{2EC41DF9-BFEA-1E2B-C030-0FD9A14CE37E}"/>
              </a:ext>
            </a:extLst>
          </p:cNvPr>
          <p:cNvSpPr txBox="1">
            <a:spLocks/>
          </p:cNvSpPr>
          <p:nvPr/>
        </p:nvSpPr>
        <p:spPr>
          <a:xfrm>
            <a:off x="232960" y="1877261"/>
            <a:ext cx="7133040" cy="51346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8760" indent="-330120" algn="just">
              <a:spcBef>
                <a:spcPts val="0"/>
              </a:spcBef>
              <a:buClr>
                <a:srgbClr val="1F3864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Identity theft involves a range of tactics used by cybercriminals to obtain personal information for fraudulent purposes.</a:t>
            </a: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5960" lvl="1" indent="-330120" algn="just">
              <a:lnSpc>
                <a:spcPct val="150000"/>
              </a:lnSpc>
              <a:spcBef>
                <a:spcPts val="1066"/>
              </a:spcBef>
              <a:buClr>
                <a:srgbClr val="1F3864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Financial fraud</a:t>
            </a: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5960" lvl="1" indent="-330120" algn="just">
              <a:lnSpc>
                <a:spcPct val="150000"/>
              </a:lnSpc>
              <a:spcBef>
                <a:spcPts val="1066"/>
              </a:spcBef>
              <a:buClr>
                <a:srgbClr val="1F3864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Opening unauthorized accounts</a:t>
            </a: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5960" lvl="1" indent="-330120" algn="just">
              <a:lnSpc>
                <a:spcPct val="150000"/>
              </a:lnSpc>
              <a:spcBef>
                <a:spcPts val="1066"/>
              </a:spcBef>
              <a:buClr>
                <a:srgbClr val="1F3864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Making purchases</a:t>
            </a: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5960" lvl="1" indent="-330120" algn="just">
              <a:lnSpc>
                <a:spcPct val="150000"/>
              </a:lnSpc>
              <a:spcBef>
                <a:spcPts val="1066"/>
              </a:spcBef>
              <a:buClr>
                <a:srgbClr val="1F3864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Committing other crimes</a:t>
            </a: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537;p18">
            <a:extLst>
              <a:ext uri="{FF2B5EF4-FFF2-40B4-BE49-F238E27FC236}">
                <a16:creationId xmlns:a16="http://schemas.microsoft.com/office/drawing/2014/main" id="{74840195-4925-4664-5B2C-D41EAD99C561}"/>
              </a:ext>
            </a:extLst>
          </p:cNvPr>
          <p:cNvSpPr txBox="1">
            <a:spLocks/>
          </p:cNvSpPr>
          <p:nvPr/>
        </p:nvSpPr>
        <p:spPr>
          <a:xfrm>
            <a:off x="304160" y="1388060"/>
            <a:ext cx="10515240" cy="610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Bef>
                <a:spcPts val="0"/>
              </a:spcBef>
              <a:buClr>
                <a:srgbClr val="0B5394"/>
              </a:buClr>
              <a:buSzPts val="3200"/>
              <a:buFont typeface="Times New Roman"/>
              <a:buNone/>
            </a:pPr>
            <a:r>
              <a:rPr lang="en-US" sz="3200" b="1" dirty="0">
                <a:solidFill>
                  <a:srgbClr val="0B539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Identity Theft</a:t>
            </a:r>
            <a:endParaRPr lang="en-US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538;p18">
            <a:extLst>
              <a:ext uri="{FF2B5EF4-FFF2-40B4-BE49-F238E27FC236}">
                <a16:creationId xmlns:a16="http://schemas.microsoft.com/office/drawing/2014/main" id="{E8669027-456B-148E-E0A1-BA3D2A76E7F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75560" y="2016360"/>
            <a:ext cx="4109400" cy="28249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EC8998-59AB-69B2-1302-CC2504556D87}"/>
              </a:ext>
            </a:extLst>
          </p:cNvPr>
          <p:cNvSpPr txBox="1"/>
          <p:nvPr/>
        </p:nvSpPr>
        <p:spPr>
          <a:xfrm>
            <a:off x="9838944" y="6230581"/>
            <a:ext cx="17678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1B9D0B-7D45-0841-7095-7F4228AFA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CB9A0D-CBEC-22E8-B7B3-5D0C95290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29297-23BD-C595-36B8-3302A88E1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74A98-F79F-469D-A9A4-48E3684F18E9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656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>
          <a:extLst>
            <a:ext uri="{FF2B5EF4-FFF2-40B4-BE49-F238E27FC236}">
              <a16:creationId xmlns:a16="http://schemas.microsoft.com/office/drawing/2014/main" id="{2CE7D4BA-E7CA-B248-5BAE-AA0DD29EB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">
            <a:extLst>
              <a:ext uri="{FF2B5EF4-FFF2-40B4-BE49-F238E27FC236}">
                <a16:creationId xmlns:a16="http://schemas.microsoft.com/office/drawing/2014/main" id="{DB746E65-4BE1-0866-3676-603DEBA7E1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sz="6000" b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5">
            <a:extLst>
              <a:ext uri="{FF2B5EF4-FFF2-40B4-BE49-F238E27FC236}">
                <a16:creationId xmlns:a16="http://schemas.microsoft.com/office/drawing/2014/main" id="{37DA4380-CFE3-E773-2826-9E530CA3D49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5">
            <a:extLst>
              <a:ext uri="{FF2B5EF4-FFF2-40B4-BE49-F238E27FC236}">
                <a16:creationId xmlns:a16="http://schemas.microsoft.com/office/drawing/2014/main" id="{98B10AFC-7A79-7935-0589-9DEB3789BB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1EA603-544A-56AB-4C0B-D8A69FE9A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7D1856-1796-004F-5A70-476B4AEB931C}"/>
              </a:ext>
            </a:extLst>
          </p:cNvPr>
          <p:cNvSpPr txBox="1"/>
          <p:nvPr/>
        </p:nvSpPr>
        <p:spPr>
          <a:xfrm>
            <a:off x="9838944" y="6230581"/>
            <a:ext cx="17678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Google Shape;573;p22">
            <a:extLst>
              <a:ext uri="{FF2B5EF4-FFF2-40B4-BE49-F238E27FC236}">
                <a16:creationId xmlns:a16="http://schemas.microsoft.com/office/drawing/2014/main" id="{FEC1385E-A200-DA79-9ED6-D0C3098E631C}"/>
              </a:ext>
            </a:extLst>
          </p:cNvPr>
          <p:cNvSpPr/>
          <p:nvPr/>
        </p:nvSpPr>
        <p:spPr>
          <a:xfrm>
            <a:off x="337680" y="833760"/>
            <a:ext cx="2985480" cy="5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u="none" strike="noStrik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Lottery Scams</a:t>
            </a:r>
            <a:endParaRPr sz="3200" b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574;p22" descr="PIB Fact Check (@PIBFactCheck) / Twitter">
            <a:extLst>
              <a:ext uri="{FF2B5EF4-FFF2-40B4-BE49-F238E27FC236}">
                <a16:creationId xmlns:a16="http://schemas.microsoft.com/office/drawing/2014/main" id="{9AAA4405-A4BE-0DE9-4436-7F77F710496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83200" y="2285280"/>
            <a:ext cx="2985480" cy="4066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575;p22">
            <a:extLst>
              <a:ext uri="{FF2B5EF4-FFF2-40B4-BE49-F238E27FC236}">
                <a16:creationId xmlns:a16="http://schemas.microsoft.com/office/drawing/2014/main" id="{51E1FDF8-9D46-B2E3-1EFB-33353486B86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83200" y="1142420"/>
            <a:ext cx="2985480" cy="238716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1" name="Google Shape;572;p22">
            <a:extLst>
              <a:ext uri="{FF2B5EF4-FFF2-40B4-BE49-F238E27FC236}">
                <a16:creationId xmlns:a16="http://schemas.microsoft.com/office/drawing/2014/main" id="{8D137287-858D-881E-A3C0-C4D61237E0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1720629"/>
              </p:ext>
            </p:extLst>
          </p:nvPr>
        </p:nvGraphicFramePr>
        <p:xfrm>
          <a:off x="337680" y="1446443"/>
          <a:ext cx="8217720" cy="52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595FC1C-80F1-6A7F-4993-5BC506EEE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8D0155D-C694-ADD1-A4A3-6F97F2FA4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FEFBEE-1810-A14B-0D37-771DEFEC9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FA3C-9005-42E0-917D-21C22AFBF829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25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>
          <a:extLst>
            <a:ext uri="{FF2B5EF4-FFF2-40B4-BE49-F238E27FC236}">
              <a16:creationId xmlns:a16="http://schemas.microsoft.com/office/drawing/2014/main" id="{D44F0B52-999E-A11B-8410-F7DF041C7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">
            <a:extLst>
              <a:ext uri="{FF2B5EF4-FFF2-40B4-BE49-F238E27FC236}">
                <a16:creationId xmlns:a16="http://schemas.microsoft.com/office/drawing/2014/main" id="{44BB74D2-6F73-B7D7-CF36-09D7A7BCE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sz="6000" b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5">
            <a:extLst>
              <a:ext uri="{FF2B5EF4-FFF2-40B4-BE49-F238E27FC236}">
                <a16:creationId xmlns:a16="http://schemas.microsoft.com/office/drawing/2014/main" id="{98A4580D-1C91-D94E-F5D5-ECFDECC5A72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5">
            <a:extLst>
              <a:ext uri="{FF2B5EF4-FFF2-40B4-BE49-F238E27FC236}">
                <a16:creationId xmlns:a16="http://schemas.microsoft.com/office/drawing/2014/main" id="{54184252-5C1D-4C89-F4E6-CA21514B1B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D95B5E-8087-9F35-C5CB-50C4CA3E9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92A6F7-57C4-B016-C09A-97DFB50E5579}"/>
              </a:ext>
            </a:extLst>
          </p:cNvPr>
          <p:cNvSpPr txBox="1"/>
          <p:nvPr/>
        </p:nvSpPr>
        <p:spPr>
          <a:xfrm>
            <a:off x="9838944" y="6230581"/>
            <a:ext cx="17678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Google Shape;590;p24">
            <a:extLst>
              <a:ext uri="{FF2B5EF4-FFF2-40B4-BE49-F238E27FC236}">
                <a16:creationId xmlns:a16="http://schemas.microsoft.com/office/drawing/2014/main" id="{2DAA9AEF-998C-F8AE-9A1F-C8E7C5665578}"/>
              </a:ext>
            </a:extLst>
          </p:cNvPr>
          <p:cNvSpPr/>
          <p:nvPr/>
        </p:nvSpPr>
        <p:spPr>
          <a:xfrm>
            <a:off x="435187" y="647591"/>
            <a:ext cx="3438839" cy="644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u="none" strike="noStrik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Fake Apps</a:t>
            </a:r>
            <a:endParaRPr sz="3600" b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592;p24" descr="Instant Loan Scam Apps: Police Released Complete List! Delete them ...">
            <a:extLst>
              <a:ext uri="{FF2B5EF4-FFF2-40B4-BE49-F238E27FC236}">
                <a16:creationId xmlns:a16="http://schemas.microsoft.com/office/drawing/2014/main" id="{094B5743-1D0A-DF0B-E451-BC88BDECF7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8582" y="1460546"/>
            <a:ext cx="5054873" cy="435816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2" name="Google Shape;591;p24">
            <a:extLst>
              <a:ext uri="{FF2B5EF4-FFF2-40B4-BE49-F238E27FC236}">
                <a16:creationId xmlns:a16="http://schemas.microsoft.com/office/drawing/2014/main" id="{83B77D3A-79AE-BEAC-72AE-D0CD0149DB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6533608"/>
              </p:ext>
            </p:extLst>
          </p:nvPr>
        </p:nvGraphicFramePr>
        <p:xfrm>
          <a:off x="579153" y="1460546"/>
          <a:ext cx="5590276" cy="5078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E8AA58-6959-C137-3251-01D97C0FE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31A7BF-7428-C9EF-C34E-F33CD51E4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72342-FDF4-0F2D-A36A-9E96EA111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7B18-ED47-42B6-A97F-B41B122D93C9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25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>
          <a:extLst>
            <a:ext uri="{FF2B5EF4-FFF2-40B4-BE49-F238E27FC236}">
              <a16:creationId xmlns:a16="http://schemas.microsoft.com/office/drawing/2014/main" id="{104C2763-0C07-281B-F1FB-A0A61FF67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">
            <a:extLst>
              <a:ext uri="{FF2B5EF4-FFF2-40B4-BE49-F238E27FC236}">
                <a16:creationId xmlns:a16="http://schemas.microsoft.com/office/drawing/2014/main" id="{4A5F6098-C0BE-E75A-DD9A-5C4605BDA2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sz="6000" b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5">
            <a:extLst>
              <a:ext uri="{FF2B5EF4-FFF2-40B4-BE49-F238E27FC236}">
                <a16:creationId xmlns:a16="http://schemas.microsoft.com/office/drawing/2014/main" id="{EBDD2F83-270E-24AC-2C20-66B110D4FAD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5">
            <a:extLst>
              <a:ext uri="{FF2B5EF4-FFF2-40B4-BE49-F238E27FC236}">
                <a16:creationId xmlns:a16="http://schemas.microsoft.com/office/drawing/2014/main" id="{98333EE7-6582-4F60-1A2E-426BF01B0C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8BB590-6693-4DF6-E78A-469829872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CDDA40-419D-A811-63DF-63EB86D02DF4}"/>
              </a:ext>
            </a:extLst>
          </p:cNvPr>
          <p:cNvSpPr txBox="1"/>
          <p:nvPr/>
        </p:nvSpPr>
        <p:spPr>
          <a:xfrm>
            <a:off x="9838944" y="6230581"/>
            <a:ext cx="17678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Google Shape;636;p30">
            <a:extLst>
              <a:ext uri="{FF2B5EF4-FFF2-40B4-BE49-F238E27FC236}">
                <a16:creationId xmlns:a16="http://schemas.microsoft.com/office/drawing/2014/main" id="{64591BC5-F021-7559-CC26-A33875770995}"/>
              </a:ext>
            </a:extLst>
          </p:cNvPr>
          <p:cNvSpPr/>
          <p:nvPr/>
        </p:nvSpPr>
        <p:spPr>
          <a:xfrm>
            <a:off x="346160" y="1756240"/>
            <a:ext cx="6673680" cy="4522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285840" marR="0" lvl="0" indent="-285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Training yourself to form </a:t>
            </a:r>
            <a:r>
              <a:rPr lang="en-US" sz="2400" b="0" u="none" strike="noStrik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good habits </a:t>
            </a: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around cybersecurity and stay ahead of cyber threats and online security issues. 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840" marR="0" lvl="0" indent="-285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 hygiene </a:t>
            </a:r>
            <a:r>
              <a:rPr lang="en-US" sz="2400" b="0" u="none" strike="noStrik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aims to maintain 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3040" marR="0" lvl="1" indent="-285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Hardware and 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3040" marR="0" lvl="1" indent="-285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Software's basic health and security, 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840" marR="0" lvl="0" indent="-285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Cyber hygiene helps to </a:t>
            </a:r>
            <a:r>
              <a:rPr lang="en-US" sz="2400" b="0" u="none" strike="noStrik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keep data safe and secure</a:t>
            </a: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840" marR="0" lvl="0" indent="-285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prevent cybercriminals from causing security breaches or </a:t>
            </a:r>
            <a:r>
              <a:rPr lang="en-US" sz="2400" b="0" u="none" strike="noStrik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stealing personal information</a:t>
            </a: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637;p30">
            <a:extLst>
              <a:ext uri="{FF2B5EF4-FFF2-40B4-BE49-F238E27FC236}">
                <a16:creationId xmlns:a16="http://schemas.microsoft.com/office/drawing/2014/main" id="{E1F382D9-9DE1-17BF-0E89-D800C2288357}"/>
              </a:ext>
            </a:extLst>
          </p:cNvPr>
          <p:cNvSpPr/>
          <p:nvPr/>
        </p:nvSpPr>
        <p:spPr>
          <a:xfrm>
            <a:off x="947400" y="934117"/>
            <a:ext cx="2412818" cy="52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u="none" strike="noStrik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Cyber Hygiene </a:t>
            </a:r>
            <a:endParaRPr sz="2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638;p30">
            <a:extLst>
              <a:ext uri="{FF2B5EF4-FFF2-40B4-BE49-F238E27FC236}">
                <a16:creationId xmlns:a16="http://schemas.microsoft.com/office/drawing/2014/main" id="{CE818583-3023-2A1F-A501-75FC63607B6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77760" y="1756240"/>
            <a:ext cx="3597840" cy="459128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ECD85CB-128A-F305-147A-DD7364C06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0904CC5-99C4-8355-B0BA-E199CC4E5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D33F8F-0186-3809-F19B-65D1C715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C08-08CC-458C-8344-441CF2A2FAD4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32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>
          <a:extLst>
            <a:ext uri="{FF2B5EF4-FFF2-40B4-BE49-F238E27FC236}">
              <a16:creationId xmlns:a16="http://schemas.microsoft.com/office/drawing/2014/main" id="{667C9D7E-3DDD-C8F9-8558-D47D5EA5F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">
            <a:extLst>
              <a:ext uri="{FF2B5EF4-FFF2-40B4-BE49-F238E27FC236}">
                <a16:creationId xmlns:a16="http://schemas.microsoft.com/office/drawing/2014/main" id="{F2FE9C32-2CC8-8395-F192-F9E75C96A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sz="6000" b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5">
            <a:extLst>
              <a:ext uri="{FF2B5EF4-FFF2-40B4-BE49-F238E27FC236}">
                <a16:creationId xmlns:a16="http://schemas.microsoft.com/office/drawing/2014/main" id="{513C1E95-5A63-58AD-B69D-86EA3164D24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5">
            <a:extLst>
              <a:ext uri="{FF2B5EF4-FFF2-40B4-BE49-F238E27FC236}">
                <a16:creationId xmlns:a16="http://schemas.microsoft.com/office/drawing/2014/main" id="{9828989F-DC69-6C9C-A68D-1D5A069A2D1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7C432A-C012-FE1E-C72D-C1D79A39F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66E01F-E220-71DC-4025-C66D2FE3D3F9}"/>
              </a:ext>
            </a:extLst>
          </p:cNvPr>
          <p:cNvSpPr txBox="1"/>
          <p:nvPr/>
        </p:nvSpPr>
        <p:spPr>
          <a:xfrm>
            <a:off x="9838944" y="6230581"/>
            <a:ext cx="17678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7613C-36F2-BB0B-FEB1-D119CB478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568" y="2232159"/>
            <a:ext cx="11509190" cy="34178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F261B6-19FF-9183-7430-EFA3A72DC05C}"/>
              </a:ext>
            </a:extLst>
          </p:cNvPr>
          <p:cNvSpPr txBox="1"/>
          <p:nvPr/>
        </p:nvSpPr>
        <p:spPr>
          <a:xfrm>
            <a:off x="353568" y="1295183"/>
            <a:ext cx="10338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Ten Human Negligence errors that can cause threat to any workplace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FEACAEA-1550-1C0B-BE63-1DDACE30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84C2E5D-D770-9B09-D20F-F9970C72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F543C4-3949-FF40-5EF5-D714BAF95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B7C24-E11F-4C81-8035-8AE67C05817F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3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Lock down your accounts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22960" y="1737360"/>
            <a:ext cx="3429000" cy="315468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2960" y="1737360"/>
            <a:ext cx="64008" cy="3154680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39D7E6"/>
                </a:solidFill>
                <a:latin typeface="Aptos"/>
              </a:defRPr>
            </a:pPr>
            <a:r>
              <a:t>UNIQUE PASSWORDS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395728"/>
            <a:ext cx="3044952" cy="23682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Use a long, unique passphrase for every important account. A password manager helps you avoid reuse.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737360"/>
            <a:ext cx="3429000" cy="315468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1737360"/>
            <a:ext cx="64008" cy="3154680"/>
          </a:xfrm>
          <a:prstGeom prst="rect">
            <a:avLst/>
          </a:prstGeom>
          <a:solidFill>
            <a:srgbClr val="26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6BEAE"/>
                </a:solidFill>
                <a:latin typeface="Aptos"/>
              </a:defRPr>
            </a:pPr>
            <a:r>
              <a:t>MULTI-FACTOR AUTH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2395728"/>
            <a:ext cx="3044952" cy="23682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Enable MFA—prefer passkeys or authenticator apps where available. Never approve an unexpected prompt.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737360"/>
            <a:ext cx="3429000" cy="315468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737360"/>
            <a:ext cx="64008" cy="315468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AF48"/>
                </a:solidFill>
                <a:latin typeface="Aptos"/>
              </a:defRPr>
            </a:pPr>
            <a:r>
              <a:t>RECOVERY SAFETY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395728"/>
            <a:ext cx="3044952" cy="23682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Secure your recovery email and phone. Save backup codes privately; never share them with anyone.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394960"/>
            <a:ext cx="105156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B3C2D9"/>
                </a:solidFill>
                <a:latin typeface="Aptos"/>
              </a:defRPr>
            </a:pPr>
            <a:r>
              <a:t>Priority order: email account → financial accounts → social media → learning/cloud accounts.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D3B6B89-D855-7F65-F6FA-C22D2EF85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903A792F-F508-C117-520A-BC901BCB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F44FABC-97AD-1E1D-F603-4905B0F78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9B8896-6EEB-D467-88A2-87572F2E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E944E-4D34-41EC-B75A-56791944F501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8E789F-D17D-72E1-5535-5651872FB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EE0B95-F196-1513-5B33-7FA9724CA863}"/>
              </a:ext>
            </a:extLst>
          </p:cNvPr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Lock down your accounts</a:t>
            </a:r>
          </a:p>
        </p:txBody>
      </p:sp>
      <p:sp>
        <p:nvSpPr>
          <p:cNvPr id="21" name="Google Shape;661;p33">
            <a:extLst>
              <a:ext uri="{FF2B5EF4-FFF2-40B4-BE49-F238E27FC236}">
                <a16:creationId xmlns:a16="http://schemas.microsoft.com/office/drawing/2014/main" id="{3838FD49-B431-889B-7B84-1DA813C12777}"/>
              </a:ext>
            </a:extLst>
          </p:cNvPr>
          <p:cNvSpPr/>
          <p:nvPr/>
        </p:nvSpPr>
        <p:spPr>
          <a:xfrm>
            <a:off x="478797" y="1556706"/>
            <a:ext cx="10775357" cy="4399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+mj-lt"/>
              <a:buAutoNum type="arabicPeriod"/>
            </a:pPr>
            <a:r>
              <a:rPr lang="en-US" sz="2800" b="1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Keeping passwords safe and secure</a:t>
            </a:r>
            <a:endParaRPr sz="28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800"/>
              <a:buFont typeface="+mj-lt"/>
              <a:buAutoNum type="arabicPeriod"/>
            </a:pPr>
            <a:r>
              <a:rPr lang="en-US" sz="28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 avoid using the same password for different accounts</a:t>
            </a:r>
            <a:endParaRPr sz="28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800"/>
              <a:buFont typeface="+mj-lt"/>
              <a:buAutoNum type="arabicPeriod"/>
            </a:pPr>
            <a:r>
              <a:rPr lang="en-US" sz="28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 change my passwords on a regular basis</a:t>
            </a:r>
            <a:endParaRPr sz="28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800"/>
              <a:buFont typeface="+mj-lt"/>
              <a:buAutoNum type="arabicPeriod"/>
            </a:pPr>
            <a:r>
              <a:rPr lang="en-US" sz="28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My passwords are at least 12 characters long (and ideally longer)</a:t>
            </a:r>
            <a:endParaRPr sz="28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800"/>
              <a:buFont typeface="+mj-lt"/>
              <a:buAutoNum type="arabicPeriod"/>
            </a:pPr>
            <a:r>
              <a:rPr lang="en-US" sz="28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My passwords involve a mix of upper- and lower-case letters plus symbols and numbers</a:t>
            </a:r>
            <a:endParaRPr sz="28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800"/>
              <a:buFont typeface="+mj-lt"/>
              <a:buAutoNum type="arabicPeriod"/>
            </a:pPr>
            <a:r>
              <a:rPr lang="en-US" sz="28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My passwords avoid the obvious - such as using sequential numbers (“1234”) or personal information that someone who knows me might guess, such as my date of birth or a pet’s name</a:t>
            </a:r>
            <a:endParaRPr sz="28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800"/>
              <a:buFont typeface="+mj-lt"/>
              <a:buAutoNum type="arabicPeriod"/>
            </a:pPr>
            <a:r>
              <a:rPr lang="en-US" sz="28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 avoid writing my passwords down or sharing them with others</a:t>
            </a:r>
            <a:endParaRPr sz="28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13BA44F-BDD5-5F37-02E7-0668056B3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29B0F2CA-3662-94DB-469A-3503C1F8D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39933F37-D9DB-410A-518D-CBE86BFA6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28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BE001-23C5-3705-7694-F34D95F84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1932-8261-4512-96E4-BC55BA6FE4B0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03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56351E-02A0-8ECA-0FE3-606CF6203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69;p34">
            <a:extLst>
              <a:ext uri="{FF2B5EF4-FFF2-40B4-BE49-F238E27FC236}">
                <a16:creationId xmlns:a16="http://schemas.microsoft.com/office/drawing/2014/main" id="{88FDD1DA-BE74-77C9-467A-F43F0A0C31B7}"/>
              </a:ext>
            </a:extLst>
          </p:cNvPr>
          <p:cNvSpPr/>
          <p:nvPr/>
        </p:nvSpPr>
        <p:spPr>
          <a:xfrm>
            <a:off x="316120" y="1785497"/>
            <a:ext cx="10953360" cy="829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All my essential accounts – such as email, social media, or banking apps – are protected with multi-factor authentication (MFA)</a:t>
            </a:r>
            <a:endParaRPr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670;p34">
            <a:extLst>
              <a:ext uri="{FF2B5EF4-FFF2-40B4-BE49-F238E27FC236}">
                <a16:creationId xmlns:a16="http://schemas.microsoft.com/office/drawing/2014/main" id="{A728ED38-13AD-D699-5143-56917B5CBAB8}"/>
              </a:ext>
            </a:extLst>
          </p:cNvPr>
          <p:cNvSpPr/>
          <p:nvPr/>
        </p:nvSpPr>
        <p:spPr>
          <a:xfrm>
            <a:off x="212240" y="1120577"/>
            <a:ext cx="6386864" cy="583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Using multi-factor authentication</a:t>
            </a:r>
            <a:endParaRPr sz="32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671;p34">
            <a:extLst>
              <a:ext uri="{FF2B5EF4-FFF2-40B4-BE49-F238E27FC236}">
                <a16:creationId xmlns:a16="http://schemas.microsoft.com/office/drawing/2014/main" id="{57E9C5FA-F8F8-3123-0AE3-A752D708A7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1600" y="2702520"/>
            <a:ext cx="9711720" cy="291312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672;p34">
            <a:extLst>
              <a:ext uri="{FF2B5EF4-FFF2-40B4-BE49-F238E27FC236}">
                <a16:creationId xmlns:a16="http://schemas.microsoft.com/office/drawing/2014/main" id="{3228BA4B-603F-8EF1-87FD-0650B667E210}"/>
              </a:ext>
            </a:extLst>
          </p:cNvPr>
          <p:cNvSpPr/>
          <p:nvPr/>
        </p:nvSpPr>
        <p:spPr>
          <a:xfrm>
            <a:off x="1687040" y="5790600"/>
            <a:ext cx="9724680" cy="4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none" strike="noStrike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more than one form of identity to authenticate a user and approve access</a:t>
            </a:r>
            <a:endParaRPr sz="2400" b="0" u="none" strike="noStrike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D1E18D-A5E3-6C58-77B3-CBA8B2159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EDDBF890-5C35-B499-9A5C-F0A683C58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DFEEF92-C436-F4FA-AB4F-F48669991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29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07481A-74AA-C702-0C15-CA8B732AD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87D2-3599-4814-9C30-09629F7572FE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62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Make your phone and laptop harder to hack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10332720" cy="4206240"/>
          </a:xfrm>
          <a:prstGeom prst="rect">
            <a:avLst/>
          </a:prstGeom>
          <a:noFill/>
        </p:spPr>
        <p:txBody>
          <a:bodyPr wrap="square" lIns="73152" tIns="36576" rIns="54864" bIns="36576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F5F8FF"/>
                </a:solidFill>
                <a:latin typeface="Aptos"/>
              </a:defRPr>
            </a:pPr>
            <a:r>
              <a:t>•  Install OS, browser and app updates promptly.</a:t>
            </a:r>
          </a:p>
          <a:p>
            <a:pPr>
              <a:spcAft>
                <a:spcPts val="1300"/>
              </a:spcAft>
              <a:defRPr sz="1900">
                <a:solidFill>
                  <a:srgbClr val="F5F8FF"/>
                </a:solidFill>
                <a:latin typeface="Aptos"/>
              </a:defRPr>
            </a:pPr>
            <a:r>
              <a:t>•  Use a screen lock, device encryption and remote-find/erase features.</a:t>
            </a:r>
          </a:p>
          <a:p>
            <a:pPr>
              <a:spcAft>
                <a:spcPts val="1300"/>
              </a:spcAft>
              <a:defRPr sz="1900">
                <a:solidFill>
                  <a:srgbClr val="F5F8FF"/>
                </a:solidFill>
                <a:latin typeface="Aptos"/>
              </a:defRPr>
            </a:pPr>
            <a:r>
              <a:t>•  Install apps only from official stores or verified publisher sites.</a:t>
            </a:r>
          </a:p>
          <a:p>
            <a:pPr>
              <a:spcAft>
                <a:spcPts val="1300"/>
              </a:spcAft>
              <a:defRPr sz="1900">
                <a:solidFill>
                  <a:srgbClr val="F5F8FF"/>
                </a:solidFill>
                <a:latin typeface="Aptos"/>
              </a:defRPr>
            </a:pPr>
            <a:r>
              <a:t>•  Review app permissions; remove apps and browser extensions you don’t use.</a:t>
            </a:r>
          </a:p>
          <a:p>
            <a:pPr>
              <a:spcAft>
                <a:spcPts val="1300"/>
              </a:spcAft>
              <a:defRPr sz="1900">
                <a:solidFill>
                  <a:srgbClr val="F5F8FF"/>
                </a:solidFill>
                <a:latin typeface="Aptos"/>
              </a:defRPr>
            </a:pPr>
            <a:r>
              <a:t>•  Back up important files; test that you can restore them.</a:t>
            </a:r>
          </a:p>
          <a:p>
            <a:pPr>
              <a:spcAft>
                <a:spcPts val="1300"/>
              </a:spcAft>
              <a:defRPr sz="1900">
                <a:solidFill>
                  <a:srgbClr val="F5F8FF"/>
                </a:solidFill>
                <a:latin typeface="Aptos"/>
              </a:defRPr>
            </a:pPr>
            <a:r>
              <a:t>•  Avoid cracked software, unknown USB drives and unexpected attachments.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806440"/>
            <a:ext cx="98755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39D7E6"/>
                </a:solidFill>
                <a:latin typeface="Aptos"/>
              </a:defRPr>
            </a:pPr>
            <a:r>
              <a:t>Convenience is useful. Unnecessary access is risk.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2B6723-1FF9-0799-BE91-C77F709E0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4145E46-6EF5-61CE-7B6F-E4003B66E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F39DB56-E417-6980-E976-F80EAA55C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4D45C-36F8-69A1-0574-E07843829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73902-D6DF-4068-A2D7-6DC6E5EDA088}" type="datetime1">
              <a:rPr lang="en-US" smtClean="0"/>
              <a:t>10/21/2026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Public Wi‑Fi, QR codes and charging stations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3429000" cy="32004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64008" cy="3200400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199339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39D7E6"/>
                </a:solidFill>
                <a:latin typeface="Aptos"/>
              </a:defRPr>
            </a:pPr>
            <a:r>
              <a:t>PUBLIC WI‑FI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487168"/>
            <a:ext cx="3044952" cy="24140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Confirm the network name with staff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Avoid sensitive transactions on unknown networks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Turn off auto-join and sharing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Use your mobile hotspot when practical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429000" cy="32004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1828800"/>
            <a:ext cx="64008" cy="320040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99339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AF48"/>
                </a:solidFill>
                <a:latin typeface="Aptos"/>
              </a:defRPr>
            </a:pPr>
            <a:r>
              <a:t>QR CODES &amp; LINKS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2487168"/>
            <a:ext cx="3044952" cy="24140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Check the destination before opening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Be suspicious of stickers placed over codes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Don’t install apps from a random QR page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Never enter credentials just because a page looks familiar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828800"/>
            <a:ext cx="3429000" cy="32004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828800"/>
            <a:ext cx="64008" cy="3200400"/>
          </a:xfrm>
          <a:prstGeom prst="rect">
            <a:avLst/>
          </a:prstGeom>
          <a:solidFill>
            <a:srgbClr val="26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99339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6BEAE"/>
                </a:solidFill>
                <a:latin typeface="Aptos"/>
              </a:defRPr>
            </a:pPr>
            <a:r>
              <a:t>USB &amp; CHARGING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487168"/>
            <a:ext cx="3044952" cy="24140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Prefer your own charger and power adapter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Use a trusted cable or data blocker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Don’t accept unexpected USB devices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Choose “charge only” if offered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486400"/>
            <a:ext cx="106070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B3C2D9"/>
                </a:solidFill>
                <a:latin typeface="Aptos"/>
              </a:defRPr>
            </a:pPr>
            <a:r>
              <a:t>HTTPS helps protect data in transit, but it does not make every network or website trustworthy.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E8099C2-CDD8-2EE2-9C5E-256463565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6C971AFC-1633-FF54-C858-34403BE52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3E23008-15A7-03AA-D897-07841F18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C8B61-B0E1-388A-5CC2-260E6577C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3ACF6-8BBD-490C-A494-AF5C3AC663AA}" type="datetime1">
              <a:rPr lang="en-US" smtClean="0"/>
              <a:t>10/21/2026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Protect your privacy and reputation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22960" y="1737360"/>
            <a:ext cx="5029200" cy="338328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2960" y="1737360"/>
            <a:ext cx="64008" cy="3383280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1901952"/>
            <a:ext cx="46451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39D7E6"/>
                </a:solidFill>
                <a:latin typeface="Aptos"/>
              </a:defRPr>
            </a:pPr>
            <a:r>
              <a:t>BE INTENTIONAL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395728"/>
            <a:ext cx="4645152" cy="2596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Limit public visibility of personal details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Disable location sharing when not needed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Review tagged photos and connected apps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Think before posting IDs, tickets or schedules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Ask consent before sharing others’ photos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737360"/>
            <a:ext cx="5029200" cy="338328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63640" y="1737360"/>
            <a:ext cx="64008" cy="3383280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64807" y="1901952"/>
            <a:ext cx="46451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6470"/>
                </a:solidFill>
                <a:latin typeface="Aptos"/>
              </a:defRPr>
            </a:pPr>
            <a:r>
              <a:t>IF YOU’RE TARGETED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7" y="2395728"/>
            <a:ext cx="4645152" cy="2596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Save evidence: URLs, usernames, dates and screenshots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Block and report the account/content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Tell a trusted person or campus authority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Don’t retaliate or pay an extortionist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• Escalate threats, stalking or intimate-image abuse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486400"/>
            <a:ext cx="106070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AF48"/>
                </a:solidFill>
                <a:latin typeface="Aptos"/>
              </a:defRPr>
            </a:pPr>
            <a:r>
              <a:t>A screenshot can outlive a post. Share only what you can stand behind.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333756C-DA7F-CB7C-7F23-A77BCCD83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95157B64-8A02-B0F0-7618-BC63463CD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6AD538E-D74B-90B6-4CE0-FB218DFF3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204D8-50A4-16FA-A69B-8D4B00B1C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2C15-6CA9-4481-96FB-64DB00775DDA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D98908-D182-743A-A90A-786301E5A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E65555-ABC3-6AE5-35A6-A694E3F93514}"/>
              </a:ext>
            </a:extLst>
          </p:cNvPr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Protect your privacy and reputation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5CFBAC-855A-6BE5-3A3E-C383DE53C226}"/>
              </a:ext>
            </a:extLst>
          </p:cNvPr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DC1F310-4050-CD70-608E-81142B0E1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8" name="Google Shape;691;p37">
            <a:extLst>
              <a:ext uri="{FF2B5EF4-FFF2-40B4-BE49-F238E27FC236}">
                <a16:creationId xmlns:a16="http://schemas.microsoft.com/office/drawing/2014/main" id="{0E8809A0-32F8-21B7-F918-1A42ACA3AA4C}"/>
              </a:ext>
            </a:extLst>
          </p:cNvPr>
          <p:cNvSpPr/>
          <p:nvPr/>
        </p:nvSpPr>
        <p:spPr>
          <a:xfrm>
            <a:off x="360460" y="1517975"/>
            <a:ext cx="11760020" cy="4522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Don't post private information such as home address, private pictures, phone number, or credit card numbers publicly on social media</a:t>
            </a:r>
            <a:endParaRPr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Avoid quizzes, games, or surveys on social media that ask for sensitive personal information</a:t>
            </a:r>
            <a:endParaRPr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Phone locked with a password or PIN</a:t>
            </a:r>
            <a:endParaRPr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Take care not to disclose private information when using public Wi-Fi</a:t>
            </a:r>
            <a:endParaRPr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Make sure any online transactions I make are via a secure website – where the URL starts with </a:t>
            </a:r>
            <a:r>
              <a:rPr lang="en-US" sz="2400" b="0" u="none" strike="noStrike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https:// </a:t>
            </a: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rather than </a:t>
            </a:r>
            <a:r>
              <a:rPr lang="en-US" sz="2400" b="0" u="none" strike="noStrik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http:// </a:t>
            </a: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and there is a padlock icon to the left of the address bar</a:t>
            </a:r>
            <a:endParaRPr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en-US" sz="2400" b="0" u="none" strike="noStrik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Share information about online privacy with family and friends to help keep them safe</a:t>
            </a:r>
            <a:endParaRPr sz="2400" b="0" u="none" strike="noStrike" dirty="0">
              <a:solidFill>
                <a:schemeClr val="accent3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07CBC33-CA2A-FE7D-2539-FB92E831A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160A786-BA0B-CB3B-CD9F-FA05F193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33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C35E75-1074-5ADC-28C1-2C2B6B9E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65CCB-8A9E-43C7-9342-8CCFBCBAD2A8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104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AI deepfakes and synthetic scams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691640"/>
            <a:ext cx="1042416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39D7E6"/>
                </a:solidFill>
                <a:latin typeface="Aptos"/>
              </a:defRPr>
            </a:pPr>
            <a:r>
              <a:t>AI can make fake messages, voices, images and videos more convincing.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423160"/>
            <a:ext cx="3429000" cy="256032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2423160"/>
            <a:ext cx="64008" cy="2560320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8" y="25877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6470"/>
                </a:solidFill>
                <a:latin typeface="Aptos"/>
              </a:defRPr>
            </a:pPr>
            <a:r>
              <a:t>DON’T TRUST THE VOICE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3081528"/>
            <a:ext cx="3044952" cy="17739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A voice note or video call can be impersonated or manipulated.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423160"/>
            <a:ext cx="3429000" cy="256032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34840" y="2423160"/>
            <a:ext cx="64008" cy="2560320"/>
          </a:xfrm>
          <a:prstGeom prst="rect">
            <a:avLst/>
          </a:prstGeom>
          <a:solidFill>
            <a:srgbClr val="26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36007" y="25877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6BEAE"/>
                </a:solidFill>
                <a:latin typeface="Aptos"/>
              </a:defRPr>
            </a:pPr>
            <a:r>
              <a:t>VERIFY OUT OF BAND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6007" y="3081528"/>
            <a:ext cx="3044952" cy="17739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Call a known number or ask a question only the real person would know—without relying on the suspicious channel.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423160"/>
            <a:ext cx="3429000" cy="256032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2423160"/>
            <a:ext cx="64008" cy="256032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25877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AF48"/>
                </a:solidFill>
                <a:latin typeface="Aptos"/>
              </a:defRPr>
            </a:pPr>
            <a:r>
              <a:t>PROTECT YOUR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3081528"/>
            <a:ext cx="3044952" cy="17739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Don’t upload IDs, private documents or confidential college/work data to untrusted AI services.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440680"/>
            <a:ext cx="104241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F5F8FF"/>
                </a:solidFill>
                <a:latin typeface="Aptos"/>
              </a:defRPr>
            </a:pPr>
            <a:r>
              <a:t>If a request involves money, secrecy or urgency, independently verify it.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FE3382-FD07-A1EB-6728-870271D48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A7701896-1DD3-ED57-9BEB-ED6B3A1F5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F61F6CB5-5CAA-ABCE-B773-30DF90756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EFB211-8807-B844-8286-4AFD77516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D0C79-54A3-4FBE-9A69-620B34CC8EA9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Digital payments and student scams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22960" y="1737360"/>
            <a:ext cx="3429000" cy="324612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2960" y="1737360"/>
            <a:ext cx="64008" cy="3246120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39D7E6"/>
                </a:solidFill>
                <a:latin typeface="Aptos"/>
              </a:defRPr>
            </a:pPr>
            <a:r>
              <a:t>UPI SAFETY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395728"/>
            <a:ext cx="3044952" cy="24597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Enter UPI PIN only to authorise a payment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Receiving money does not require your PIN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Check recipient name and amount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Never share screen or OTP with a stranger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737360"/>
            <a:ext cx="3429000" cy="324612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1737360"/>
            <a:ext cx="64008" cy="324612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AF48"/>
                </a:solidFill>
                <a:latin typeface="Aptos"/>
              </a:defRPr>
            </a:pPr>
            <a:r>
              <a:t>COMMON BAITS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2395728"/>
            <a:ext cx="3044952" cy="24597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Fake internships or job offers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Scholarship/registration fees to personal accounts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Marketplace overpayment and refund tricks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“Prize won” links and impersonated support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737360"/>
            <a:ext cx="3429000" cy="324612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737360"/>
            <a:ext cx="64008" cy="3246120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90195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6470"/>
                </a:solidFill>
                <a:latin typeface="Aptos"/>
              </a:defRPr>
            </a:pPr>
            <a:r>
              <a:t>IF MONEY IS LOST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395728"/>
            <a:ext cx="3044952" cy="24597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Contact your bank/payment provider immediately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In India, call 1930 promptly for cyber financial fraud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Report at cybercrime.gov.in</a:t>
            </a:r>
          </a:p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• Keep transaction IDs and evidence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440680"/>
            <a:ext cx="105156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B3C2D9"/>
                </a:solidFill>
                <a:latin typeface="Aptos"/>
              </a:defRPr>
            </a:pPr>
            <a:r>
              <a:t>Use official contact details—not the phone number or link sent by the suspected scammer.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0DE03F9-4659-A507-0279-1FE801742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16C74C10-ACA6-8605-E74E-95C7D7A12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A1D1E5D-F7A9-835E-7362-7E5F34F6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976EEA-FF5C-2B2F-C02A-9F19F0F92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9F535-1B62-43CC-A615-61DF6FC5E107}" type="datetime1">
              <a:rPr lang="en-US" smtClean="0"/>
              <a:t>10/21/2026</a:t>
            </a:fld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9B653C-798C-4333-8452-3DF3AE3C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E50278-E2EC-42B2-A1F1-921DD399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36153F-0DB4-40DD-87C6-B40C1B7E2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oogle Shape;733;p41">
            <a:extLst>
              <a:ext uri="{FF2B5EF4-FFF2-40B4-BE49-F238E27FC236}">
                <a16:creationId xmlns:a16="http://schemas.microsoft.com/office/drawing/2014/main" id="{5B514FC9-859F-85D7-960D-C7397F334252}"/>
              </a:ext>
            </a:extLst>
          </p:cNvPr>
          <p:cNvSpPr/>
          <p:nvPr/>
        </p:nvSpPr>
        <p:spPr>
          <a:xfrm>
            <a:off x="699715" y="288404"/>
            <a:ext cx="7170656" cy="97744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u="none" strike="noStrike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UPI – Best Practices</a:t>
            </a:r>
            <a:endParaRPr lang="en-US" sz="4000" b="0" u="none" strike="noStrike">
              <a:solidFill>
                <a:srgbClr val="FFFFFF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3" name="Google Shape;730;p41">
            <a:extLst>
              <a:ext uri="{FF2B5EF4-FFF2-40B4-BE49-F238E27FC236}">
                <a16:creationId xmlns:a16="http://schemas.microsoft.com/office/drawing/2014/main" id="{164C297E-6FDB-ECF2-F556-A6FCB1546EC9}"/>
              </a:ext>
            </a:extLst>
          </p:cNvPr>
          <p:cNvPicPr preferRelativeResize="0"/>
          <p:nvPr/>
        </p:nvPicPr>
        <p:blipFill rotWithShape="1">
          <a:blip r:embed="rId2"/>
          <a:stretch/>
        </p:blipFill>
        <p:spPr>
          <a:xfrm>
            <a:off x="1478395" y="2449281"/>
            <a:ext cx="2662864" cy="3526972"/>
          </a:xfrm>
          <a:prstGeom prst="rect">
            <a:avLst/>
          </a:prstGeom>
          <a:noFill/>
        </p:spPr>
      </p:pic>
      <p:pic>
        <p:nvPicPr>
          <p:cNvPr id="5" name="Google Shape;731;p41">
            <a:extLst>
              <a:ext uri="{FF2B5EF4-FFF2-40B4-BE49-F238E27FC236}">
                <a16:creationId xmlns:a16="http://schemas.microsoft.com/office/drawing/2014/main" id="{6018EAB8-952A-8EF5-2E6C-78BFE01D444B}"/>
              </a:ext>
            </a:extLst>
          </p:cNvPr>
          <p:cNvPicPr preferRelativeResize="0"/>
          <p:nvPr/>
        </p:nvPicPr>
        <p:blipFill rotWithShape="1">
          <a:blip r:embed="rId3"/>
          <a:stretch/>
        </p:blipFill>
        <p:spPr>
          <a:xfrm>
            <a:off x="4627897" y="2449281"/>
            <a:ext cx="2936204" cy="3526972"/>
          </a:xfrm>
          <a:prstGeom prst="rect">
            <a:avLst/>
          </a:prstGeom>
          <a:noFill/>
        </p:spPr>
      </p:pic>
      <p:pic>
        <p:nvPicPr>
          <p:cNvPr id="7" name="Google Shape;732;p41">
            <a:extLst>
              <a:ext uri="{FF2B5EF4-FFF2-40B4-BE49-F238E27FC236}">
                <a16:creationId xmlns:a16="http://schemas.microsoft.com/office/drawing/2014/main" id="{6310E7C5-C6D9-DDB6-330B-832C6067AEE3}"/>
              </a:ext>
            </a:extLst>
          </p:cNvPr>
          <p:cNvPicPr preferRelativeResize="0"/>
          <p:nvPr/>
        </p:nvPicPr>
        <p:blipFill rotWithShape="1">
          <a:blip r:embed="rId4"/>
          <a:stretch/>
        </p:blipFill>
        <p:spPr>
          <a:xfrm>
            <a:off x="8050740" y="3334268"/>
            <a:ext cx="3238707" cy="1756998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366A7C-2E56-59DE-D478-6F219DB28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8259502-CA3E-C369-3F9F-CB6B42B9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464DD6E-5038-1C84-4D1D-8BF967EF6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36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28E04-220F-6CB2-853F-955AB7C03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9B1AB-A541-45E6-8A6C-CFA2F9052D49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166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8AFA8D-BE4F-AE9E-C0C9-2502E516F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1B9AB41-6DCC-1B16-160D-8FD04672A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127806-7136-B9F7-904B-13D45FF96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7253C2-6251-E3E4-6BD0-7AB4F7B94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15F4A8-FE88-4F4B-E540-2C0037E2E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oogle Shape;733;p41">
            <a:extLst>
              <a:ext uri="{FF2B5EF4-FFF2-40B4-BE49-F238E27FC236}">
                <a16:creationId xmlns:a16="http://schemas.microsoft.com/office/drawing/2014/main" id="{9A8B2854-2205-FE94-FD62-37D85C272F34}"/>
              </a:ext>
            </a:extLst>
          </p:cNvPr>
          <p:cNvSpPr/>
          <p:nvPr/>
        </p:nvSpPr>
        <p:spPr>
          <a:xfrm>
            <a:off x="699715" y="288404"/>
            <a:ext cx="7170656" cy="97744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u="none" strike="noStrike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UPI – Best Practices</a:t>
            </a:r>
            <a:endParaRPr lang="en-US" sz="4000" b="0" u="none" strike="noStrike">
              <a:solidFill>
                <a:srgbClr val="FFFFFF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97EA27-2A75-D7F0-3E7B-BD6733681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2" name="Google Shape;741;p42">
            <a:extLst>
              <a:ext uri="{FF2B5EF4-FFF2-40B4-BE49-F238E27FC236}">
                <a16:creationId xmlns:a16="http://schemas.microsoft.com/office/drawing/2014/main" id="{25F1C290-8214-05E9-974F-7C4EF2EB7177}"/>
              </a:ext>
            </a:extLst>
          </p:cNvPr>
          <p:cNvSpPr txBox="1">
            <a:spLocks/>
          </p:cNvSpPr>
          <p:nvPr/>
        </p:nvSpPr>
        <p:spPr>
          <a:xfrm>
            <a:off x="360590" y="2140239"/>
            <a:ext cx="11470580" cy="417242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1001"/>
              </a:spcBef>
              <a:buClr>
                <a:srgbClr val="000000"/>
              </a:buClr>
              <a:buSzPts val="2400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Never share your UPI PIN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SzPts val="2400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not use easy to guess UPI PIN 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SzPts val="2400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Beware of cameras while entering UPI PIN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SzPts val="2400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trusted app from trusted source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SzPts val="2400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Ensure using updated app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SzPts val="2400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Avoid using Public Wifi</a:t>
            </a:r>
          </a:p>
          <a:p>
            <a:pPr marL="228600" indent="0">
              <a:spcBef>
                <a:spcPts val="1001"/>
              </a:spcBef>
              <a:buClr>
                <a:schemeClr val="dk1"/>
              </a:buClr>
              <a:buSzPts val="2400"/>
              <a:buFont typeface="Arial"/>
              <a:buNone/>
            </a:pP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1FFC97-914E-E907-9CF4-073F5CD4D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D4ED8E1-DB24-623F-39B6-66BDA808A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37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CB5222-75AD-C9BF-06F7-A7853ED07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875-D389-4DC1-870D-84D5FF5AC750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659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1D493D-2FD8-86F9-03C3-7DC19C347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CEAC72D-58CD-55A2-47A0-84E9049B6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DC09A1-FDFE-75E8-F427-CE9BA7652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2F52B7-E026-EC03-DD70-53DAE6998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CDBE42-B748-A28F-1904-360EA59E8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oogle Shape;733;p41">
            <a:extLst>
              <a:ext uri="{FF2B5EF4-FFF2-40B4-BE49-F238E27FC236}">
                <a16:creationId xmlns:a16="http://schemas.microsoft.com/office/drawing/2014/main" id="{2715ACDC-2123-32A3-3E1B-0A626DB8F49F}"/>
              </a:ext>
            </a:extLst>
          </p:cNvPr>
          <p:cNvSpPr/>
          <p:nvPr/>
        </p:nvSpPr>
        <p:spPr>
          <a:xfrm>
            <a:off x="699715" y="288404"/>
            <a:ext cx="7170656" cy="97744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u="none" strike="noStrike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UPI – Best Practices</a:t>
            </a:r>
            <a:endParaRPr lang="en-US" sz="4000" b="0" u="none" strike="noStrike">
              <a:solidFill>
                <a:srgbClr val="FFFFFF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EA627E-A2D0-5EEC-D82F-047AA5035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3" name="Google Shape;748;p43">
            <a:extLst>
              <a:ext uri="{FF2B5EF4-FFF2-40B4-BE49-F238E27FC236}">
                <a16:creationId xmlns:a16="http://schemas.microsoft.com/office/drawing/2014/main" id="{43505511-8E02-F8CD-A629-0D1B31B21B63}"/>
              </a:ext>
            </a:extLst>
          </p:cNvPr>
          <p:cNvSpPr/>
          <p:nvPr/>
        </p:nvSpPr>
        <p:spPr>
          <a:xfrm>
            <a:off x="480000" y="1874621"/>
            <a:ext cx="7944840" cy="5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u="none" strike="noStrik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How to secure  - Credit card and Debit card</a:t>
            </a:r>
            <a:endParaRPr sz="2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749;p43">
            <a:extLst>
              <a:ext uri="{FF2B5EF4-FFF2-40B4-BE49-F238E27FC236}">
                <a16:creationId xmlns:a16="http://schemas.microsoft.com/office/drawing/2014/main" id="{4888B872-5C4B-7C3C-6A83-D1DBEB7D246E}"/>
              </a:ext>
            </a:extLst>
          </p:cNvPr>
          <p:cNvSpPr/>
          <p:nvPr/>
        </p:nvSpPr>
        <p:spPr>
          <a:xfrm>
            <a:off x="651280" y="2295621"/>
            <a:ext cx="5548740" cy="3968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343080" marR="0" lvl="0" indent="-3430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Use Strong Passwords 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3080" marR="0" lvl="0" indent="-3430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Sign the back of your Card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3080" marR="0" lvl="0" indent="-3430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Be Careful with your Card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3080" marR="0" lvl="0" indent="-3430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Use Two-Factor Authentication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3080" marR="0" lvl="0" indent="-3430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Use Secure Websites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3080" marR="0" lvl="0" indent="-3430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Report Lost or Stolen Cards Immediately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3080" marR="0" lvl="0" indent="-3430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</a:pPr>
            <a:r>
              <a:rPr lang="en-US" sz="2400" b="0" u="none" strike="noStrik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Set Limits</a:t>
            </a:r>
            <a:endParaRPr sz="2400" b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FCC84-C5E6-F1A0-ABD5-94F3B2184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9648E4-5D1A-1E04-82FE-471EB863C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38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6CD63B-2FB2-F694-E989-F482BEAAD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BC9A4-A958-4605-A227-D03EFF6A2F5B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1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2CD51-13AA-4559-BCAA-E8438A0B7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726BA9D-426D-316C-8AAD-1D379AF8D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E1B46A-6D7B-2AFA-D1BB-FFEAF088F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6289DB-EB4F-1263-5D64-F73FCFD74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CA42A0-297C-06F6-7ADE-89F40619E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oogle Shape;733;p41">
            <a:extLst>
              <a:ext uri="{FF2B5EF4-FFF2-40B4-BE49-F238E27FC236}">
                <a16:creationId xmlns:a16="http://schemas.microsoft.com/office/drawing/2014/main" id="{932D2E51-B152-8EAF-55B2-A4E39D2D3A40}"/>
              </a:ext>
            </a:extLst>
          </p:cNvPr>
          <p:cNvSpPr/>
          <p:nvPr/>
        </p:nvSpPr>
        <p:spPr>
          <a:xfrm>
            <a:off x="699715" y="288404"/>
            <a:ext cx="7170656" cy="97744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u="none" strike="noStrike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UPI – Best Practices</a:t>
            </a:r>
            <a:endParaRPr lang="en-US" sz="4000" b="0" u="none" strike="noStrike" dirty="0">
              <a:solidFill>
                <a:srgbClr val="FFFFFF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329FBE-EEC9-EC52-9939-6A1A15A67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282" y="271401"/>
            <a:ext cx="2390476" cy="752381"/>
          </a:xfrm>
          <a:prstGeom prst="rect">
            <a:avLst/>
          </a:prstGeom>
        </p:spPr>
      </p:pic>
      <p:sp>
        <p:nvSpPr>
          <p:cNvPr id="5" name="Google Shape;792;p46">
            <a:extLst>
              <a:ext uri="{FF2B5EF4-FFF2-40B4-BE49-F238E27FC236}">
                <a16:creationId xmlns:a16="http://schemas.microsoft.com/office/drawing/2014/main" id="{7C776E71-20AC-4078-5D27-3B09684BC8E5}"/>
              </a:ext>
            </a:extLst>
          </p:cNvPr>
          <p:cNvSpPr/>
          <p:nvPr/>
        </p:nvSpPr>
        <p:spPr>
          <a:xfrm>
            <a:off x="652358" y="3403105"/>
            <a:ext cx="4949041" cy="3045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Info:</a:t>
            </a: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Be careful about sharing your </a:t>
            </a:r>
            <a:r>
              <a:rPr lang="en-US" sz="2400" b="0" u="none" strike="noStrik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full name, address, phone number, or financial details </a:t>
            </a: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online.</a:t>
            </a:r>
            <a:endParaRPr sz="2400" b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93;p46">
            <a:extLst>
              <a:ext uri="{FF2B5EF4-FFF2-40B4-BE49-F238E27FC236}">
                <a16:creationId xmlns:a16="http://schemas.microsoft.com/office/drawing/2014/main" id="{B2E9E480-8961-04C9-DFD5-1B1D8DAD1DE1}"/>
              </a:ext>
            </a:extLst>
          </p:cNvPr>
          <p:cNvSpPr/>
          <p:nvPr/>
        </p:nvSpPr>
        <p:spPr>
          <a:xfrm>
            <a:off x="5601398" y="3536813"/>
            <a:ext cx="6233742" cy="2662927"/>
          </a:xfrm>
          <a:prstGeom prst="round2DiagRect">
            <a:avLst>
              <a:gd name="adj1" fmla="val 16667"/>
              <a:gd name="adj2" fmla="val 0"/>
            </a:avLst>
          </a:prstGeom>
          <a:blipFill rotWithShape="1">
            <a:blip r:embed="rId3">
              <a:alphaModFix/>
            </a:blip>
            <a:stretch>
              <a:fillRect/>
            </a:stretch>
          </a:blipFill>
          <a:ln w="8890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25416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794;p46">
            <a:extLst>
              <a:ext uri="{FF2B5EF4-FFF2-40B4-BE49-F238E27FC236}">
                <a16:creationId xmlns:a16="http://schemas.microsoft.com/office/drawing/2014/main" id="{F87D8D40-3567-F603-42CB-F3D232B4414C}"/>
              </a:ext>
            </a:extLst>
          </p:cNvPr>
          <p:cNvSpPr/>
          <p:nvPr/>
        </p:nvSpPr>
        <p:spPr>
          <a:xfrm>
            <a:off x="652357" y="1455875"/>
            <a:ext cx="4786581" cy="2306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Public Wi-Fi:</a:t>
            </a: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Avoid making </a:t>
            </a:r>
            <a:r>
              <a:rPr lang="en-US" sz="2400" b="0" u="none" strike="noStrik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financial transactions</a:t>
            </a:r>
            <a:r>
              <a:rPr lang="en-US" sz="2400" b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over public Wi-Fi networks.</a:t>
            </a:r>
            <a:endParaRPr sz="2400" b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795;p46">
            <a:extLst>
              <a:ext uri="{FF2B5EF4-FFF2-40B4-BE49-F238E27FC236}">
                <a16:creationId xmlns:a16="http://schemas.microsoft.com/office/drawing/2014/main" id="{097C8556-5E3C-E327-878F-EDDA1EFD8F3A}"/>
              </a:ext>
            </a:extLst>
          </p:cNvPr>
          <p:cNvSpPr/>
          <p:nvPr/>
        </p:nvSpPr>
        <p:spPr>
          <a:xfrm>
            <a:off x="5605316" y="1741436"/>
            <a:ext cx="6257442" cy="1580016"/>
          </a:xfrm>
          <a:prstGeom prst="round2DiagRect">
            <a:avLst>
              <a:gd name="adj1" fmla="val 16667"/>
              <a:gd name="adj2" fmla="val 0"/>
            </a:avLst>
          </a:prstGeom>
          <a:blipFill rotWithShape="1">
            <a:blip r:embed="rId4">
              <a:alphaModFix/>
            </a:blip>
            <a:stretch>
              <a:fillRect/>
            </a:stretch>
          </a:blipFill>
          <a:ln w="8890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25416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0CA09D15-63E2-481F-27BB-0E1170CC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51B7740-9723-97E3-B7F0-667FEC039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39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B32E70-CF70-A1DF-01D4-BA66BD3E5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76D7A-771D-4D42-8E12-D723E755F26C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41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54D2538C-629C-DC50-EFDF-90304A860D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680285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Google Shape;733;p41">
            <a:extLst>
              <a:ext uri="{FF2B5EF4-FFF2-40B4-BE49-F238E27FC236}">
                <a16:creationId xmlns:a16="http://schemas.microsoft.com/office/drawing/2014/main" id="{29E42806-C7B1-6327-FDC5-4053C0B65B28}"/>
              </a:ext>
            </a:extLst>
          </p:cNvPr>
          <p:cNvSpPr/>
          <p:nvPr/>
        </p:nvSpPr>
        <p:spPr>
          <a:xfrm>
            <a:off x="699715" y="288404"/>
            <a:ext cx="7170656" cy="97744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defTabSz="914400"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rPr>
              <a:t>SMS-</a:t>
            </a: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Short</a:t>
            </a:r>
            <a:r>
              <a:rPr lang="en-US" b="1" dirty="0"/>
              <a:t> </a:t>
            </a: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Message</a:t>
            </a:r>
            <a:r>
              <a:rPr lang="en-US" b="1" dirty="0"/>
              <a:t> </a:t>
            </a: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Service</a:t>
            </a:r>
            <a:r>
              <a:rPr lang="en-US" dirty="0"/>
              <a:t>.</a:t>
            </a:r>
            <a:endParaRPr lang="en-US" sz="4000" b="0" u="none" strike="noStrike" dirty="0">
              <a:solidFill>
                <a:srgbClr val="FFFFFF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1C618F-A712-4E34-734B-F1FCE67A36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282" y="400934"/>
            <a:ext cx="2390476" cy="752381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50DC8F-4EC9-90F7-D4F8-9F3DCAD29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EDA3F72-A2BE-8D26-250F-0B838F261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40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DE8FEC-B8B7-4CC6-8F61-4FEBE4F7E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197F1-2C40-401E-B494-6C54E83BCB2A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15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EDFE54-98F9-80ED-FDEA-02A322119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06" y="1161534"/>
            <a:ext cx="10173542" cy="52392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EA1F4A-26AD-8EAE-3B03-D49EEA89A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282" y="328142"/>
            <a:ext cx="2390476" cy="75238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1091DA-F257-467D-7FE5-1E6AC742D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FADBFF-B480-3379-EB66-056FF6D51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41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A64CE-6DE2-5850-75D6-EFD7CBA97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0CFA0-E4B7-4370-BA3F-1CC4EEC495E1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9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FC1C37-099B-A65F-7673-03CBBD2CD4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88"/>
          <a:stretch>
            <a:fillRect/>
          </a:stretch>
        </p:blipFill>
        <p:spPr>
          <a:xfrm>
            <a:off x="457200" y="1106544"/>
            <a:ext cx="9959546" cy="5248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1DFEEF-2991-4B17-C743-A2D4B4EE6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4646" y="249376"/>
            <a:ext cx="2390476" cy="75238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A974691-5394-CCD7-B218-227B525F1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C6836-3E83-FC39-DA79-757219829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42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A68F85-84F8-F916-C032-B831DFC1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1CD6-AB6E-4234-8E0D-B59A8B98800A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3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C16789-7E59-F037-6FE2-D244548BD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73" y="1346031"/>
            <a:ext cx="10008973" cy="42639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2C3E8D-1F36-78A6-FACB-D7D00A19B44D}"/>
              </a:ext>
            </a:extLst>
          </p:cNvPr>
          <p:cNvSpPr txBox="1"/>
          <p:nvPr/>
        </p:nvSpPr>
        <p:spPr>
          <a:xfrm>
            <a:off x="864973" y="5857103"/>
            <a:ext cx="4905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https://smsheader.trai.gov.in/loginpage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197CB0-3249-D8FA-5408-46EDB6E64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4646" y="426999"/>
            <a:ext cx="2390476" cy="752381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2EEA48-1B20-690D-45DA-5A4DC523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43AC6B4-ABCE-EEAB-B39A-C83635E95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43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B360BE-D2D0-9629-F3CE-E784DF659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ACA6-906F-4233-8DD3-920B24F8E78C}" type="datetime1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159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Cyber safety on campus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22960" y="1783080"/>
            <a:ext cx="3429000" cy="315468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2960" y="1783080"/>
            <a:ext cx="64008" cy="3154680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194767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39D7E6"/>
                </a:solidFill>
                <a:latin typeface="Aptos"/>
              </a:defRPr>
            </a:pPr>
            <a:r>
              <a:t>LEARNING PLATFORMS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441448"/>
            <a:ext cx="3044952" cy="23682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Use official LMS links. Sign out on shared computers. Don’t share account access or upload classmates’ data without permission.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783080"/>
            <a:ext cx="3429000" cy="315468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1783080"/>
            <a:ext cx="64008" cy="3154680"/>
          </a:xfrm>
          <a:prstGeom prst="rect">
            <a:avLst/>
          </a:prstGeom>
          <a:solidFill>
            <a:srgbClr val="26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94767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6BEAE"/>
                </a:solidFill>
                <a:latin typeface="Aptos"/>
              </a:defRPr>
            </a:pPr>
            <a:r>
              <a:t>GROUP CHATS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2441448"/>
            <a:ext cx="3044952" cy="23682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Verify urgent announcements with faculty/official channels. Don’t forward unverified warnings, APKs or “free notes” files.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783080"/>
            <a:ext cx="3429000" cy="315468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783080"/>
            <a:ext cx="64008" cy="315468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947672"/>
            <a:ext cx="30449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FAF48"/>
                </a:solidFill>
                <a:latin typeface="Aptos"/>
              </a:defRPr>
            </a:pPr>
            <a:r>
              <a:t>ETHICAL CONDUCT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441448"/>
            <a:ext cx="3044952" cy="23682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Never access another person’s account, test systems without written permission, or share credentials—even as a joke.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394960"/>
            <a:ext cx="105156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F5F8FF"/>
                </a:solidFill>
                <a:latin typeface="Aptos"/>
              </a:defRPr>
            </a:pPr>
            <a:r>
              <a:t>Curiosity is good. Test only in authorised labs and environments.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FE0C9930-9B26-2884-544B-E86896C51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1074C6-F771-1797-E9C7-035D40D5C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44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E3AC11E-DDCF-EF2F-88DC-147DCE6DF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646" y="426999"/>
            <a:ext cx="2390476" cy="752381"/>
          </a:xfrm>
          <a:prstGeom prst="rect">
            <a:avLst/>
          </a:prstGeom>
        </p:spPr>
      </p:pic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621EACB9-88B0-2F22-6560-A4859F642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31D1-ABA9-4658-A25B-B354018871BE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If you clicked, paid or got hacked: act fast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68680" y="1645920"/>
            <a:ext cx="512064" cy="512064"/>
          </a:xfrm>
          <a:prstGeom prst="ellipse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719072"/>
            <a:ext cx="512064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800"/>
              </a:spcAft>
              <a:defRPr sz="1500" b="1">
                <a:solidFill>
                  <a:srgbClr val="0C1830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1673352"/>
            <a:ext cx="15087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6470"/>
                </a:solidFill>
                <a:latin typeface="Aptos"/>
              </a:defRPr>
            </a:pPr>
            <a:r>
              <a:t>STOP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4680" y="1664208"/>
            <a:ext cx="7955279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Stop interacting; don’t send more money or codes.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2505456"/>
            <a:ext cx="512064" cy="512064"/>
          </a:xfrm>
          <a:prstGeom prst="ellipse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2578608"/>
            <a:ext cx="512064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800"/>
              </a:spcAft>
              <a:defRPr sz="1500" b="1">
                <a:solidFill>
                  <a:srgbClr val="0C183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2532888"/>
            <a:ext cx="15087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AF48"/>
                </a:solidFill>
                <a:latin typeface="Aptos"/>
              </a:defRPr>
            </a:pPr>
            <a:r>
              <a:t>SECURE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4680" y="2523744"/>
            <a:ext cx="7955279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From a trusted device, change passwords; revoke sessions and enable MFA.</a:t>
            </a:r>
          </a:p>
        </p:txBody>
      </p:sp>
      <p:sp>
        <p:nvSpPr>
          <p:cNvPr id="15" name="Oval 14"/>
          <p:cNvSpPr/>
          <p:nvPr/>
        </p:nvSpPr>
        <p:spPr>
          <a:xfrm>
            <a:off x="868680" y="3364991"/>
            <a:ext cx="512064" cy="512064"/>
          </a:xfrm>
          <a:prstGeom prst="ellipse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3438144"/>
            <a:ext cx="512064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800"/>
              </a:spcAft>
              <a:defRPr sz="1500" b="1">
                <a:solidFill>
                  <a:srgbClr val="0C1830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3392423"/>
            <a:ext cx="15087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39D7E6"/>
                </a:solidFill>
                <a:latin typeface="Aptos"/>
              </a:defRPr>
            </a:pPr>
            <a:r>
              <a:t>ALERT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54680" y="3383279"/>
            <a:ext cx="7955279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Contact bank/platform/campus IT using official channels.</a:t>
            </a:r>
          </a:p>
        </p:txBody>
      </p:sp>
      <p:sp>
        <p:nvSpPr>
          <p:cNvPr id="19" name="Oval 18"/>
          <p:cNvSpPr/>
          <p:nvPr/>
        </p:nvSpPr>
        <p:spPr>
          <a:xfrm>
            <a:off x="868680" y="4224528"/>
            <a:ext cx="512064" cy="512064"/>
          </a:xfrm>
          <a:prstGeom prst="ellipse">
            <a:avLst/>
          </a:prstGeom>
          <a:solidFill>
            <a:srgbClr val="26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4297680"/>
            <a:ext cx="512064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800"/>
              </a:spcAft>
              <a:defRPr sz="1500" b="1">
                <a:solidFill>
                  <a:srgbClr val="0C183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4251960"/>
            <a:ext cx="15087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26BEAE"/>
                </a:solidFill>
                <a:latin typeface="Aptos"/>
              </a:defRPr>
            </a:pPr>
            <a:r>
              <a:t>PRESERVE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54680" y="4242816"/>
            <a:ext cx="7955279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Save messages, URLs, screenshots, transaction IDs and timestamps.</a:t>
            </a:r>
          </a:p>
        </p:txBody>
      </p:sp>
      <p:sp>
        <p:nvSpPr>
          <p:cNvPr id="23" name="Oval 22"/>
          <p:cNvSpPr/>
          <p:nvPr/>
        </p:nvSpPr>
        <p:spPr>
          <a:xfrm>
            <a:off x="868680" y="5084064"/>
            <a:ext cx="512064" cy="512064"/>
          </a:xfrm>
          <a:prstGeom prst="ellipse">
            <a:avLst/>
          </a:prstGeom>
          <a:solidFill>
            <a:srgbClr val="6ADC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68680" y="5157216"/>
            <a:ext cx="512064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800"/>
              </a:spcAft>
              <a:defRPr sz="1500" b="1">
                <a:solidFill>
                  <a:srgbClr val="0C1830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00200" y="5111496"/>
            <a:ext cx="150876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6ADC9B"/>
                </a:solidFill>
                <a:latin typeface="Aptos"/>
              </a:defRPr>
            </a:pPr>
            <a:r>
              <a:t>REPORT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54680" y="5102351"/>
            <a:ext cx="7955279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F5F8FF"/>
                </a:solidFill>
                <a:latin typeface="Aptos"/>
              </a:defRPr>
            </a:pPr>
            <a:r>
              <a:t>Report to the relevant platform and official cybercrime channel.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6080760"/>
            <a:ext cx="105156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B3C2D9"/>
                </a:solidFill>
                <a:latin typeface="Aptos"/>
              </a:defRPr>
            </a:pPr>
            <a:r>
              <a:t>Don’t feel ashamed. Quick reporting can reduce harm and help others.</a:t>
            </a:r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56DCE309-A057-927A-5E2B-9E8A1A0F8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9B59E719-3CC1-467E-15B8-89A3D1466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45</a:t>
            </a:fld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D87EE1F-8EE4-823D-1756-39CEDE438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646" y="426999"/>
            <a:ext cx="2390476" cy="752381"/>
          </a:xfrm>
          <a:prstGeom prst="rect">
            <a:avLst/>
          </a:prstGeom>
        </p:spPr>
      </p:pic>
      <p:sp>
        <p:nvSpPr>
          <p:cNvPr id="31" name="Date Placeholder 30">
            <a:extLst>
              <a:ext uri="{FF2B5EF4-FFF2-40B4-BE49-F238E27FC236}">
                <a16:creationId xmlns:a16="http://schemas.microsoft.com/office/drawing/2014/main" id="{0F563390-18B0-6F8D-FCCD-1B4443B64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2FAB-5D3C-4A39-84EC-12DB5600DBA8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D36990-AFAA-53EA-71D3-86A98114B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525" y="315474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CYBERSECURITY AWARENESS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40B80D-7322-E840-5419-7F699FA5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431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fld id="{3DCA5F31-3434-4C51-926B-276170DC057B}" type="datetime1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10/21/2026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5E0FE-C607-43FB-7568-1FDDEE6C9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431"/>
            <a:ext cx="44591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1FF6DA9-008F-8B48-92A6-B652298478B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46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942ADF-6E1D-22DE-90CD-7B410DF02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646" y="426999"/>
            <a:ext cx="2390476" cy="752381"/>
          </a:xfrm>
          <a:prstGeom prst="rect">
            <a:avLst/>
          </a:prstGeom>
        </p:spPr>
      </p:pic>
      <p:sp>
        <p:nvSpPr>
          <p:cNvPr id="15" name="Google Shape;733;p41">
            <a:extLst>
              <a:ext uri="{FF2B5EF4-FFF2-40B4-BE49-F238E27FC236}">
                <a16:creationId xmlns:a16="http://schemas.microsoft.com/office/drawing/2014/main" id="{127A2385-75B2-459A-5513-957B257C329D}"/>
              </a:ext>
            </a:extLst>
          </p:cNvPr>
          <p:cNvSpPr/>
          <p:nvPr/>
        </p:nvSpPr>
        <p:spPr>
          <a:xfrm>
            <a:off x="336300" y="1790727"/>
            <a:ext cx="11574346" cy="477419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Has your WhatsApp suddenly logged out? Are you unable to log back in? Your account may have been compromised.</a:t>
            </a:r>
            <a:r>
              <a:rPr lang="en-US" b="1" dirty="0">
                <a:solidFill>
                  <a:srgbClr val="C00000"/>
                </a:solidFill>
              </a:rPr>
              <a:t>.      Act Immediately!</a:t>
            </a:r>
          </a:p>
          <a:p>
            <a:r>
              <a:rPr lang="en-US" b="1" dirty="0"/>
              <a:t>1. Disable Call Forwarding</a:t>
            </a:r>
            <a:r>
              <a:rPr lang="en-US" dirty="0"/>
              <a:t> Check your call-forwarding settings and contact your mobile operator to disable unauthorized forwarding. The code </a:t>
            </a:r>
            <a:r>
              <a:rPr lang="en-US" b="1" dirty="0">
                <a:solidFill>
                  <a:srgbClr val="C00000"/>
                </a:solidFill>
              </a:rPr>
              <a:t>##21# </a:t>
            </a:r>
            <a:r>
              <a:rPr lang="en-US" dirty="0"/>
              <a:t>commonly disables unconditional call forwarding on GSM networks; codes may vary by operator.</a:t>
            </a:r>
          </a:p>
          <a:p>
            <a:r>
              <a:rPr lang="en-US" b="1" dirty="0"/>
              <a:t>2. Recover Your WhatsApp Account</a:t>
            </a:r>
            <a:r>
              <a:rPr lang="en-US" dirty="0"/>
              <a:t> Visit the official WhatsApp Support Page and request help recovering your compromised account.</a:t>
            </a:r>
          </a:p>
          <a:p>
            <a:r>
              <a:rPr lang="en-US" b="1" dirty="0"/>
              <a:t>3. Secure Your Social Media Accounts</a:t>
            </a:r>
            <a:endParaRPr lang="en-US" dirty="0"/>
          </a:p>
          <a:p>
            <a:pPr lvl="0"/>
            <a:r>
              <a:rPr lang="en-US" b="1" dirty="0"/>
              <a:t>Facebook: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https://www.facebook.com/hacked</a:t>
            </a:r>
            <a:endParaRPr lang="en-US" dirty="0"/>
          </a:p>
          <a:p>
            <a:pPr lvl="0"/>
            <a:r>
              <a:rPr lang="en-US" b="1" dirty="0"/>
              <a:t>Instagram: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https://help.instagram.com/contact/</a:t>
            </a:r>
            <a:endParaRPr lang="en-US" dirty="0"/>
          </a:p>
          <a:p>
            <a:r>
              <a:rPr lang="en-US" b="1" dirty="0"/>
              <a:t>4. Follow These Safety Measures</a:t>
            </a:r>
            <a:endParaRPr lang="en-US" dirty="0"/>
          </a:p>
          <a:p>
            <a:pPr lvl="0"/>
            <a:r>
              <a:rPr lang="en-US" dirty="0"/>
              <a:t>Use your registered mobile number and email address for recovery.</a:t>
            </a:r>
          </a:p>
          <a:p>
            <a:pPr lvl="0"/>
            <a:r>
              <a:rPr lang="en-US" dirty="0"/>
              <a:t>Never share OTPs or WhatsApp verification codes with anyone.</a:t>
            </a:r>
          </a:p>
          <a:p>
            <a:pPr lvl="0"/>
            <a:r>
              <a:rPr lang="en-US" dirty="0"/>
              <a:t>Never enable call or SMS forwarding at the request of unknown persons.</a:t>
            </a:r>
          </a:p>
          <a:p>
            <a:r>
              <a:rPr lang="en-US" b="1" dirty="0"/>
              <a:t>5. Report Cyber Fraud Immediately</a:t>
            </a:r>
            <a:r>
              <a:rPr lang="en-US" dirty="0"/>
              <a:t> 📞 </a:t>
            </a:r>
            <a:r>
              <a:rPr lang="en-US" b="1" dirty="0"/>
              <a:t>Call 1930</a:t>
            </a:r>
            <a:br>
              <a:rPr lang="en-US" dirty="0"/>
            </a:br>
            <a:r>
              <a:rPr lang="en-US" dirty="0"/>
              <a:t>🌐 </a:t>
            </a:r>
            <a:r>
              <a:rPr lang="en-US" b="1" dirty="0"/>
              <a:t>Visit: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https://cybercrime.gov.in</a:t>
            </a:r>
            <a:endParaRPr lang="en-US" dirty="0"/>
          </a:p>
          <a:p>
            <a:pPr lvl="0" defTabSz="914400">
              <a:spcBef>
                <a:spcPct val="0"/>
              </a:spcBef>
              <a:spcAft>
                <a:spcPts val="600"/>
              </a:spcAft>
            </a:pPr>
            <a:endParaRPr lang="en-US" sz="4000" b="0" u="none" strike="noStrike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07810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E8DD2D-73B8-8EB6-3A70-9E5C37405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FFF822D-9872-E6E6-6ED9-D9E5668B0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F4051D-0E48-23EA-4F18-1F9F3A57E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EFF70D-9E6B-EEDA-0DE4-492159FC8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F9F476-8FE9-3175-DC17-42D605844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2BE2E9-8163-C0AD-C8F5-80CC03D11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25ADB-9476-1299-9E6D-708CB6C9F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80" y="49132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CYBERSECURITY AWARENESS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D4B647-1158-EF58-CED4-B78368E93D1B}"/>
              </a:ext>
            </a:extLst>
          </p:cNvPr>
          <p:cNvSpPr txBox="1"/>
          <p:nvPr/>
        </p:nvSpPr>
        <p:spPr>
          <a:xfrm>
            <a:off x="491980" y="2961464"/>
            <a:ext cx="9724031" cy="1266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2"/>
              </a:rPr>
              <a:t>https://www.facebook.com/reel/4518760035019685</a:t>
            </a:r>
            <a:endParaRPr lang="en-US" sz="2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172492-2406-3EA6-3071-D259DF180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431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fld id="{909B3B8D-AF98-4269-81B3-D52FFC7A9E71}" type="datetime1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10/21/2026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C69A2-F8E9-0051-0B5E-94A7C6232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431"/>
            <a:ext cx="44591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1FF6DA9-008F-8B48-92A6-B652298478B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47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189FDD-0A32-B339-171A-DE28279C8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4646" y="426999"/>
            <a:ext cx="2390476" cy="752381"/>
          </a:xfrm>
          <a:prstGeom prst="rect">
            <a:avLst/>
          </a:prstGeom>
        </p:spPr>
      </p:pic>
      <p:sp>
        <p:nvSpPr>
          <p:cNvPr id="15" name="Google Shape;733;p41">
            <a:extLst>
              <a:ext uri="{FF2B5EF4-FFF2-40B4-BE49-F238E27FC236}">
                <a16:creationId xmlns:a16="http://schemas.microsoft.com/office/drawing/2014/main" id="{45099A4F-C5F8-348B-55E1-4E29BFC8F214}"/>
              </a:ext>
            </a:extLst>
          </p:cNvPr>
          <p:cNvSpPr/>
          <p:nvPr/>
        </p:nvSpPr>
        <p:spPr>
          <a:xfrm>
            <a:off x="336300" y="1790727"/>
            <a:ext cx="7170656" cy="97744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defTabSz="914400">
              <a:spcBef>
                <a:spcPct val="0"/>
              </a:spcBef>
              <a:spcAft>
                <a:spcPts val="600"/>
              </a:spcAft>
            </a:pPr>
            <a:r>
              <a:rPr lang="en-US" sz="4000" b="0" u="none" strike="noStrike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  <a:sym typeface="Arial"/>
              </a:rPr>
              <a:t>Massage from Delhi Police </a:t>
            </a:r>
          </a:p>
        </p:txBody>
      </p:sp>
    </p:spTree>
    <p:extLst>
      <p:ext uri="{BB962C8B-B14F-4D97-AF65-F5344CB8AC3E}">
        <p14:creationId xmlns:p14="http://schemas.microsoft.com/office/powerpoint/2010/main" val="26323642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Mobile device with apps">
            <a:extLst>
              <a:ext uri="{FF2B5EF4-FFF2-40B4-BE49-F238E27FC236}">
                <a16:creationId xmlns:a16="http://schemas.microsoft.com/office/drawing/2014/main" id="{5A8CA721-6235-0F7C-ECA0-937BF8868D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598" r="8027"/>
          <a:stretch>
            <a:fillRect/>
          </a:stretch>
        </p:blipFill>
        <p:spPr>
          <a:xfrm>
            <a:off x="-1" y="-2"/>
            <a:ext cx="3645244" cy="6858002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01CC12-87EC-5D3C-60CD-641D4CD4A5A3}"/>
              </a:ext>
            </a:extLst>
          </p:cNvPr>
          <p:cNvSpPr txBox="1"/>
          <p:nvPr/>
        </p:nvSpPr>
        <p:spPr>
          <a:xfrm>
            <a:off x="3805881" y="2070185"/>
            <a:ext cx="8127039" cy="32373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defTabSz="914400">
              <a:lnSpc>
                <a:spcPct val="90000"/>
              </a:lnSpc>
            </a:pPr>
            <a:r>
              <a:rPr lang="en-US" sz="1900" b="1" i="0" dirty="0">
                <a:effectLst/>
              </a:rPr>
              <a:t>CEIR.gov.in</a:t>
            </a:r>
            <a:r>
              <a:rPr lang="en-US" sz="1900" b="0" i="0" dirty="0">
                <a:effectLst/>
              </a:rPr>
              <a:t> is India's official portal for reporting and blocking lost or stolen mobile phones.</a:t>
            </a:r>
          </a:p>
          <a:p>
            <a:pPr marR="0" defTabSz="914400">
              <a:lnSpc>
                <a:spcPct val="90000"/>
              </a:lnSpc>
            </a:pPr>
            <a:r>
              <a:rPr lang="en-US" sz="1900" b="0" i="0" dirty="0">
                <a:effectLst/>
              </a:rPr>
              <a:t>🌐 </a:t>
            </a:r>
            <a:r>
              <a:rPr lang="en-US" sz="1900" b="1" i="0" dirty="0">
                <a:effectLst/>
              </a:rPr>
              <a:t>Official website:</a:t>
            </a:r>
            <a:r>
              <a:rPr lang="en-US" sz="1900" b="0" i="0" dirty="0">
                <a:effectLst/>
              </a:rPr>
              <a:t> </a:t>
            </a:r>
            <a:r>
              <a:rPr lang="en-US" sz="1900" b="0" i="0" u="none" strike="noStrike" dirty="0">
                <a:effectLst/>
                <a:hlinkClick r:id="rId3"/>
              </a:rPr>
              <a:t>https://www.ceir.gov.in/ </a:t>
            </a:r>
            <a:endParaRPr lang="en-US" sz="1900" b="0" i="0" dirty="0">
              <a:effectLst/>
            </a:endParaRPr>
          </a:p>
          <a:p>
            <a:pPr marR="0" defTabSz="914400">
              <a:lnSpc>
                <a:spcPct val="90000"/>
              </a:lnSpc>
              <a:spcBef>
                <a:spcPts val="1800"/>
              </a:spcBef>
            </a:pPr>
            <a:r>
              <a:rPr lang="en-US" sz="1900" b="1" i="0" dirty="0">
                <a:effectLst/>
              </a:rPr>
              <a:t>Key services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900" b="1" i="0" dirty="0">
                <a:effectLst/>
              </a:rPr>
              <a:t>Block Stolen/Lost Mobile:</a:t>
            </a:r>
            <a:r>
              <a:rPr lang="en-US" sz="1900" b="0" i="0" dirty="0">
                <a:effectLst/>
              </a:rPr>
              <a:t> Block a lost or stolen phone using its IMEI number.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900" b="1" i="0" dirty="0">
                <a:effectLst/>
              </a:rPr>
              <a:t>Check Request Status:</a:t>
            </a:r>
            <a:r>
              <a:rPr lang="en-US" sz="1900" b="0" i="0" dirty="0">
                <a:effectLst/>
              </a:rPr>
              <a:t> Track your blocking request.</a:t>
            </a:r>
          </a:p>
          <a:p>
            <a:pPr marL="0" marR="0" lvl="0" indent="-228600" defTabSz="9144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900" b="1" i="0" dirty="0">
                <a:effectLst/>
              </a:rPr>
              <a:t>Unblock Found Mobile:</a:t>
            </a:r>
            <a:r>
              <a:rPr lang="en-US" sz="1900" b="0" i="0" dirty="0">
                <a:effectLst/>
              </a:rPr>
              <a:t> Request unblocking if your phone is recovered.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B932A0-A155-0EF0-BC11-1569FF6285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895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830EB404-0A4C-4BD6-B258-870E2407D7D0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10/21/2026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F53A09-8DBA-3C46-9356-BDAAB728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5024" y="6356350"/>
            <a:ext cx="432383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  <a:defRPr/>
            </a:pPr>
            <a:r>
              <a:rPr lang="en-US" kern="120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CYBERSECURITY AWARENESS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35A6-48E8-9A25-2E78-93864120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C1FF6DA9-008F-8B48-92A6-B652298478BF}" type="slidenum">
              <a:rPr lang="en-US">
                <a:solidFill>
                  <a:schemeClr val="tx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48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622F23-5C4A-8B47-74AF-3F0C0147D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4646" y="426999"/>
            <a:ext cx="2390476" cy="7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148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Where to report and get help in India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22960" y="1737360"/>
            <a:ext cx="5029200" cy="18288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2960" y="1737360"/>
            <a:ext cx="64008" cy="1828800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1901952"/>
            <a:ext cx="46451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39D7E6"/>
                </a:solidFill>
                <a:latin typeface="Aptos"/>
              </a:defRPr>
            </a:pPr>
            <a:r>
              <a:t>NATIONAL CYBER CRIME PORTAL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395728"/>
            <a:ext cx="4645152" cy="10424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cybercrime.gov.in</a:t>
            </a:r>
          </a:p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Use the official portal to report cybercrime.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737360"/>
            <a:ext cx="5029200" cy="18288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63640" y="1737360"/>
            <a:ext cx="64008" cy="1828800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64807" y="1901952"/>
            <a:ext cx="46451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AF48"/>
                </a:solidFill>
                <a:latin typeface="Aptos"/>
              </a:defRPr>
            </a:pPr>
            <a:r>
              <a:t>FINANCIAL CYBER FRAUD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7" y="2395728"/>
            <a:ext cx="4645152" cy="10424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5F8FF"/>
                </a:solidFill>
                <a:latin typeface="Aptos"/>
              </a:defRPr>
            </a:pPr>
            <a:r>
              <a:t>Call 1930 promptly if you have lost money to cyber financial fraud; also notify your bank.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840480"/>
            <a:ext cx="5029200" cy="18288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22960" y="3840480"/>
            <a:ext cx="64008" cy="1828800"/>
          </a:xfrm>
          <a:prstGeom prst="rect">
            <a:avLst/>
          </a:prstGeom>
          <a:solidFill>
            <a:srgbClr val="26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24128" y="4005072"/>
            <a:ext cx="46451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26BEAE"/>
                </a:solidFill>
                <a:latin typeface="Aptos"/>
              </a:defRPr>
            </a:pPr>
            <a:r>
              <a:t>CAMPUS SUPPORT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4128" y="4498848"/>
            <a:ext cx="4645152" cy="10424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Campus IT/helpdesk, faculty mentor, student welfare office or institutional grievance channel.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840480"/>
            <a:ext cx="5029200" cy="1828800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63640" y="3840480"/>
            <a:ext cx="64008" cy="1828800"/>
          </a:xfrm>
          <a:prstGeom prst="rect">
            <a:avLst/>
          </a:prstGeom>
          <a:solidFill>
            <a:srgbClr val="FF6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64807" y="4005072"/>
            <a:ext cx="464515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6470"/>
                </a:solidFill>
                <a:latin typeface="Aptos"/>
              </a:defRPr>
            </a:pPr>
            <a:r>
              <a:t>EMERGENCY OR THREATS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4807" y="4498848"/>
            <a:ext cx="4645152" cy="10424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F5F8FF"/>
                </a:solidFill>
                <a:latin typeface="Aptos"/>
              </a:defRPr>
            </a:pPr>
            <a:r>
              <a:t>For immediate danger, threats or stalking, contact local authorities and a trusted person.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943600"/>
            <a:ext cx="105156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B3C2D9"/>
                </a:solidFill>
                <a:latin typeface="Aptos"/>
              </a:defRPr>
            </a:pPr>
            <a:r>
              <a:t>Use official websites and verified contact details. Procedures can vary by incident.</a:t>
            </a:r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73EAB93A-2801-AD82-8FCB-11C6D095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2121213E-ACE5-F45A-A02B-CA937CAA4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83D15C-46CD-BB17-8CBC-AECD7E6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646" y="426999"/>
            <a:ext cx="2390476" cy="752381"/>
          </a:xfrm>
          <a:prstGeom prst="rect">
            <a:avLst/>
          </a:prstGeom>
        </p:spPr>
      </p:pic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EA8BA4E2-A31E-82E1-39E9-CB1C92EE0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475D7-C90F-4B38-81B4-241E57F239D0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rPr dirty="0"/>
              <a:t>Quick knowledge check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22960" y="1645920"/>
            <a:ext cx="10515600" cy="804672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1819656"/>
            <a:ext cx="384048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39D7E6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755648"/>
            <a:ext cx="47548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F5F8FF"/>
                </a:solidFill>
                <a:latin typeface="Aptos"/>
              </a:defRPr>
            </a:pPr>
            <a:r>
              <a:t>A caller asks for your OTP to “stop fraud.”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755648"/>
            <a:ext cx="4663440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3C2D9"/>
                </a:solidFill>
                <a:latin typeface="Aptos"/>
              </a:defRPr>
            </a:pPr>
            <a:r>
              <a:t>Never share it; hang up and contact the provider independently.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679191"/>
            <a:ext cx="10515600" cy="804672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24128" y="2852927"/>
            <a:ext cx="384048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39D7E6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788920"/>
            <a:ext cx="47548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F5F8FF"/>
                </a:solidFill>
                <a:latin typeface="Aptos"/>
              </a:defRPr>
            </a:pPr>
            <a:r>
              <a:t>A QR code opens a page asking for your college password.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788920"/>
            <a:ext cx="4663440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3C2D9"/>
                </a:solidFill>
                <a:latin typeface="Aptos"/>
              </a:defRPr>
            </a:pPr>
            <a:r>
              <a:t>Close it; use the official portal directly and report the link.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712463"/>
            <a:ext cx="10515600" cy="804672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24128" y="3886200"/>
            <a:ext cx="384048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39D7E6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822191"/>
            <a:ext cx="47548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F5F8FF"/>
                </a:solidFill>
                <a:latin typeface="Aptos"/>
              </a:defRPr>
            </a:pPr>
            <a:r>
              <a:t>A friend sends an urgent money request from a new number.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822191"/>
            <a:ext cx="4663440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3C2D9"/>
                </a:solidFill>
                <a:latin typeface="Aptos"/>
              </a:defRPr>
            </a:pPr>
            <a:r>
              <a:t>Verify with the friend through a known, separate channel.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745736"/>
            <a:ext cx="10515600" cy="804672"/>
          </a:xfrm>
          <a:prstGeom prst="roundRect">
            <a:avLst/>
          </a:prstGeom>
          <a:solidFill>
            <a:srgbClr val="1C3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24128" y="4919472"/>
            <a:ext cx="384048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39D7E6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4855464"/>
            <a:ext cx="47548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F5F8FF"/>
                </a:solidFill>
                <a:latin typeface="Aptos"/>
              </a:defRPr>
            </a:pPr>
            <a:r>
              <a:t>You reused your email password on a gaming site that was breached.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4855464"/>
            <a:ext cx="4663440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3C2D9"/>
                </a:solidFill>
                <a:latin typeface="Aptos"/>
              </a:defRPr>
            </a:pPr>
            <a:r>
              <a:t>Change reused passwords, start with email, enable MFA.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989320"/>
            <a:ext cx="104241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FFAF48"/>
                </a:solidFill>
                <a:latin typeface="Aptos"/>
              </a:defRPr>
            </a:pPr>
            <a:r>
              <a:t>Ask students to answer first; reveal the recommended action after discussion.</a:t>
            </a:r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FB7C4CE6-4000-2DA2-1AFE-63744A7FF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CD376C5F-7B9D-F979-06C5-27393D52D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B56096-D56B-0F68-E7D7-0EE30393C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646" y="426999"/>
            <a:ext cx="2390476" cy="752381"/>
          </a:xfrm>
          <a:prstGeom prst="rect">
            <a:avLst/>
          </a:prstGeom>
        </p:spPr>
      </p:pic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E4515C3A-850A-065B-26E9-3D2CA5747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9CC-37D6-4F0A-8217-40F722DED366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Your 10-minute cyber safety checklist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10149840" cy="4526280"/>
          </a:xfrm>
          <a:prstGeom prst="rect">
            <a:avLst/>
          </a:prstGeom>
          <a:noFill/>
        </p:spPr>
        <p:txBody>
          <a:bodyPr wrap="square" lIns="73152" tIns="36576" rIns="54864" bIns="36576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F5F8FF"/>
                </a:solidFill>
                <a:latin typeface="Aptos"/>
              </a:defRPr>
            </a:pPr>
            <a:r>
              <a:t>•  Turn on MFA for email and important accounts</a:t>
            </a:r>
          </a:p>
          <a:p>
            <a:pPr>
              <a:spcAft>
                <a:spcPts val="900"/>
              </a:spcAft>
              <a:defRPr sz="1800">
                <a:solidFill>
                  <a:srgbClr val="F5F8FF"/>
                </a:solidFill>
                <a:latin typeface="Aptos"/>
              </a:defRPr>
            </a:pPr>
            <a:r>
              <a:t>•  Replace reused passwords with unique ones</a:t>
            </a:r>
          </a:p>
          <a:p>
            <a:pPr>
              <a:spcAft>
                <a:spcPts val="900"/>
              </a:spcAft>
              <a:defRPr sz="1800">
                <a:solidFill>
                  <a:srgbClr val="F5F8FF"/>
                </a:solidFill>
                <a:latin typeface="Aptos"/>
              </a:defRPr>
            </a:pPr>
            <a:r>
              <a:t>•  Update phone, laptop, browser and apps</a:t>
            </a:r>
          </a:p>
          <a:p>
            <a:pPr>
              <a:spcAft>
                <a:spcPts val="900"/>
              </a:spcAft>
              <a:defRPr sz="1800">
                <a:solidFill>
                  <a:srgbClr val="F5F8FF"/>
                </a:solidFill>
                <a:latin typeface="Aptos"/>
              </a:defRPr>
            </a:pPr>
            <a:r>
              <a:t>•  Review social media privacy and location settings</a:t>
            </a:r>
          </a:p>
          <a:p>
            <a:pPr>
              <a:spcAft>
                <a:spcPts val="900"/>
              </a:spcAft>
              <a:defRPr sz="1800">
                <a:solidFill>
                  <a:srgbClr val="F5F8FF"/>
                </a:solidFill>
                <a:latin typeface="Aptos"/>
              </a:defRPr>
            </a:pPr>
            <a:r>
              <a:t>•  Remove unknown apps/extensions and unused permissions</a:t>
            </a:r>
          </a:p>
          <a:p>
            <a:pPr>
              <a:spcAft>
                <a:spcPts val="900"/>
              </a:spcAft>
              <a:defRPr sz="1800">
                <a:solidFill>
                  <a:srgbClr val="F5F8FF"/>
                </a:solidFill>
                <a:latin typeface="Aptos"/>
              </a:defRPr>
            </a:pPr>
            <a:r>
              <a:t>•  Back up important files and confirm recovery options</a:t>
            </a:r>
          </a:p>
          <a:p>
            <a:pPr>
              <a:spcAft>
                <a:spcPts val="900"/>
              </a:spcAft>
              <a:defRPr sz="1800">
                <a:solidFill>
                  <a:srgbClr val="F5F8FF"/>
                </a:solidFill>
                <a:latin typeface="Aptos"/>
              </a:defRPr>
            </a:pPr>
            <a:r>
              <a:t>•  Save official bank, platform and cybercrime reporting links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989320"/>
            <a:ext cx="102412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39D7E6"/>
                </a:solidFill>
                <a:latin typeface="Aptos"/>
              </a:defRPr>
            </a:pPr>
            <a:r>
              <a:t>Choose one action to complete before the end of today.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9FD1BE9-F29E-B679-9BE4-79DD782C4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CYBERSECURITY AWARENESS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E257C58-8E57-3223-8AD2-6A43E0E9E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C48273-43A2-76F6-06EC-5B2554A2C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646" y="426999"/>
            <a:ext cx="2390476" cy="752381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F55CA11-6BFE-4A79-025B-9B88F2CC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A1A5-1229-4012-94C2-C4D9A55EE7F8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005840"/>
            <a:ext cx="1051560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800"/>
              </a:spcAft>
              <a:defRPr sz="3400" b="1">
                <a:solidFill>
                  <a:srgbClr val="39D7E6"/>
                </a:solidFill>
                <a:latin typeface="Aptos"/>
              </a:defRPr>
            </a:pPr>
            <a:r>
              <a:t>THINK. VERIFY. PROTECT.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2057400"/>
            <a:ext cx="9966960" cy="12344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800"/>
              </a:spcAft>
              <a:defRPr sz="2600" b="1">
                <a:solidFill>
                  <a:srgbClr val="F5F8FF"/>
                </a:solidFill>
                <a:latin typeface="Aptos"/>
              </a:defRPr>
            </a:pPr>
            <a:r>
              <a:t>Cybersecurity is not just an IT problem.</a:t>
            </a:r>
          </a:p>
          <a:p>
            <a:pPr algn="ctr">
              <a:spcAft>
                <a:spcPts val="800"/>
              </a:spcAft>
              <a:defRPr sz="2600" b="0">
                <a:solidFill>
                  <a:srgbClr val="F5F8FF"/>
                </a:solidFill>
                <a:latin typeface="Aptos"/>
              </a:defRPr>
            </a:pPr>
            <a:r>
              <a:t>It’s a daily habit—and a shared responsibility.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4960" y="3794760"/>
            <a:ext cx="1371600" cy="54864"/>
          </a:xfrm>
          <a:prstGeom prst="rect">
            <a:avLst/>
          </a:prstGeom>
          <a:solidFill>
            <a:srgbClr val="FFA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4297680"/>
            <a:ext cx="10332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800"/>
              </a:spcAft>
              <a:defRPr sz="2300" b="0">
                <a:solidFill>
                  <a:srgbClr val="B3C2D9"/>
                </a:solidFill>
                <a:latin typeface="Aptos"/>
              </a:defRPr>
            </a:pPr>
            <a:r>
              <a:t>Questions &amp; discussion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166360"/>
            <a:ext cx="1033272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F5F8FF"/>
                </a:solidFill>
                <a:latin typeface="Aptos"/>
              </a:defRPr>
            </a:pPr>
            <a:r>
              <a:t>Key takeaway: Pause when a message creates urgency, secrecy or fear.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9A8D4B4-D770-8872-AD1C-31D1562E7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CYBERSECURITY AWARENESS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5419E9-EE8A-6004-74BE-5D6F81F75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52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EDBCED-DDA4-4244-8175-EEF98DF1F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9C58-35F4-49BD-BCFA-B41C4DA9C74A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ADD6C35-4B10-4BFC-BAD6-56B49A790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0A281E-2808-EB4C-8B67-98B295DBEEA0}"/>
              </a:ext>
            </a:extLst>
          </p:cNvPr>
          <p:cNvSpPr txBox="1"/>
          <p:nvPr/>
        </p:nvSpPr>
        <p:spPr>
          <a:xfrm>
            <a:off x="1118729" y="681444"/>
            <a:ext cx="5946579" cy="15141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Quick knowledge check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2AFDD1C-2418-460A-B0D3-EEF55EC82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66957" y="2290257"/>
            <a:ext cx="5324737" cy="4559213"/>
            <a:chOff x="6852124" y="2290257"/>
            <a:chExt cx="5330118" cy="455921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F1D9B44-43EB-4833-B924-356EBE6D25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52124" y="2290257"/>
              <a:ext cx="5330118" cy="4559213"/>
            </a:xfrm>
            <a:custGeom>
              <a:avLst/>
              <a:gdLst>
                <a:gd name="connsiteX0" fmla="*/ 3444904 w 5330118"/>
                <a:gd name="connsiteY0" fmla="*/ 220 h 4559213"/>
                <a:gd name="connsiteX1" fmla="*/ 3769380 w 5330118"/>
                <a:gd name="connsiteY1" fmla="*/ 20786 h 4559213"/>
                <a:gd name="connsiteX2" fmla="*/ 4399652 w 5330118"/>
                <a:gd name="connsiteY2" fmla="*/ 157746 h 4559213"/>
                <a:gd name="connsiteX3" fmla="*/ 4978946 w 5330118"/>
                <a:gd name="connsiteY3" fmla="*/ 421156 h 4559213"/>
                <a:gd name="connsiteX4" fmla="*/ 5239909 w 5330118"/>
                <a:gd name="connsiteY4" fmla="*/ 596177 h 4559213"/>
                <a:gd name="connsiteX5" fmla="*/ 5330118 w 5330118"/>
                <a:gd name="connsiteY5" fmla="*/ 672101 h 4559213"/>
                <a:gd name="connsiteX6" fmla="*/ 5330118 w 5330118"/>
                <a:gd name="connsiteY6" fmla="*/ 817108 h 4559213"/>
                <a:gd name="connsiteX7" fmla="*/ 5165156 w 5330118"/>
                <a:gd name="connsiteY7" fmla="*/ 689392 h 4559213"/>
                <a:gd name="connsiteX8" fmla="*/ 4907074 w 5330118"/>
                <a:gd name="connsiteY8" fmla="*/ 537310 h 4559213"/>
                <a:gd name="connsiteX9" fmla="*/ 4344130 w 5330118"/>
                <a:gd name="connsiteY9" fmla="*/ 331280 h 4559213"/>
                <a:gd name="connsiteX10" fmla="*/ 3749396 w 5330118"/>
                <a:gd name="connsiteY10" fmla="*/ 251913 h 4559213"/>
                <a:gd name="connsiteX11" fmla="*/ 3153752 w 5330118"/>
                <a:gd name="connsiteY11" fmla="*/ 282158 h 4559213"/>
                <a:gd name="connsiteX12" fmla="*/ 2861381 w 5330118"/>
                <a:gd name="connsiteY12" fmla="*/ 336106 h 4559213"/>
                <a:gd name="connsiteX13" fmla="*/ 2574686 w 5330118"/>
                <a:gd name="connsiteY13" fmla="*/ 413220 h 4559213"/>
                <a:gd name="connsiteX14" fmla="*/ 2294918 w 5330118"/>
                <a:gd name="connsiteY14" fmla="*/ 511569 h 4559213"/>
                <a:gd name="connsiteX15" fmla="*/ 2023438 w 5330118"/>
                <a:gd name="connsiteY15" fmla="*/ 630404 h 4559213"/>
                <a:gd name="connsiteX16" fmla="*/ 1508751 w 5330118"/>
                <a:gd name="connsiteY16" fmla="*/ 922342 h 4559213"/>
                <a:gd name="connsiteX17" fmla="*/ 1387034 w 5330118"/>
                <a:gd name="connsiteY17" fmla="*/ 1006427 h 4559213"/>
                <a:gd name="connsiteX18" fmla="*/ 1327197 w 5330118"/>
                <a:gd name="connsiteY18" fmla="*/ 1049865 h 4559213"/>
                <a:gd name="connsiteX19" fmla="*/ 1268155 w 5330118"/>
                <a:gd name="connsiteY19" fmla="*/ 1094374 h 4559213"/>
                <a:gd name="connsiteX20" fmla="*/ 1040389 w 5330118"/>
                <a:gd name="connsiteY20" fmla="*/ 1283245 h 4559213"/>
                <a:gd name="connsiteX21" fmla="*/ 633794 w 5330118"/>
                <a:gd name="connsiteY21" fmla="*/ 1711714 h 4559213"/>
                <a:gd name="connsiteX22" fmla="*/ 460415 w 5330118"/>
                <a:gd name="connsiteY22" fmla="*/ 1950670 h 4559213"/>
                <a:gd name="connsiteX23" fmla="*/ 312810 w 5330118"/>
                <a:gd name="connsiteY23" fmla="*/ 2205715 h 4559213"/>
                <a:gd name="connsiteX24" fmla="*/ 280110 w 5330118"/>
                <a:gd name="connsiteY24" fmla="*/ 2271675 h 4559213"/>
                <a:gd name="connsiteX25" fmla="*/ 264214 w 5330118"/>
                <a:gd name="connsiteY25" fmla="*/ 2304923 h 4559213"/>
                <a:gd name="connsiteX26" fmla="*/ 249113 w 5330118"/>
                <a:gd name="connsiteY26" fmla="*/ 2338492 h 4559213"/>
                <a:gd name="connsiteX27" fmla="*/ 220272 w 5330118"/>
                <a:gd name="connsiteY27" fmla="*/ 2406168 h 4559213"/>
                <a:gd name="connsiteX28" fmla="*/ 193250 w 5330118"/>
                <a:gd name="connsiteY28" fmla="*/ 2474595 h 4559213"/>
                <a:gd name="connsiteX29" fmla="*/ 105368 w 5330118"/>
                <a:gd name="connsiteY29" fmla="*/ 2754843 h 4559213"/>
                <a:gd name="connsiteX30" fmla="*/ 34063 w 5330118"/>
                <a:gd name="connsiteY30" fmla="*/ 3335503 h 4559213"/>
                <a:gd name="connsiteX31" fmla="*/ 64038 w 5330118"/>
                <a:gd name="connsiteY31" fmla="*/ 3625404 h 4559213"/>
                <a:gd name="connsiteX32" fmla="*/ 155554 w 5330118"/>
                <a:gd name="connsiteY32" fmla="*/ 3902649 h 4559213"/>
                <a:gd name="connsiteX33" fmla="*/ 187118 w 5330118"/>
                <a:gd name="connsiteY33" fmla="*/ 3968931 h 4559213"/>
                <a:gd name="connsiteX34" fmla="*/ 222202 w 5330118"/>
                <a:gd name="connsiteY34" fmla="*/ 4033711 h 4559213"/>
                <a:gd name="connsiteX35" fmla="*/ 299980 w 5330118"/>
                <a:gd name="connsiteY35" fmla="*/ 4159303 h 4559213"/>
                <a:gd name="connsiteX36" fmla="*/ 385818 w 5330118"/>
                <a:gd name="connsiteY36" fmla="*/ 4280604 h 4559213"/>
                <a:gd name="connsiteX37" fmla="*/ 477786 w 5330118"/>
                <a:gd name="connsiteY37" fmla="*/ 4398474 h 4559213"/>
                <a:gd name="connsiteX38" fmla="*/ 609756 w 5330118"/>
                <a:gd name="connsiteY38" fmla="*/ 4559213 h 4559213"/>
                <a:gd name="connsiteX39" fmla="*/ 480825 w 5330118"/>
                <a:gd name="connsiteY39" fmla="*/ 4559213 h 4559213"/>
                <a:gd name="connsiteX40" fmla="*/ 404211 w 5330118"/>
                <a:gd name="connsiteY40" fmla="*/ 4446629 h 4559213"/>
                <a:gd name="connsiteX41" fmla="*/ 321439 w 5330118"/>
                <a:gd name="connsiteY41" fmla="*/ 4320180 h 4559213"/>
                <a:gd name="connsiteX42" fmla="*/ 242640 w 5330118"/>
                <a:gd name="connsiteY42" fmla="*/ 4190941 h 4559213"/>
                <a:gd name="connsiteX43" fmla="*/ 109909 w 5330118"/>
                <a:gd name="connsiteY43" fmla="*/ 3919809 h 4559213"/>
                <a:gd name="connsiteX44" fmla="*/ 26229 w 5330118"/>
                <a:gd name="connsiteY44" fmla="*/ 3632054 h 4559213"/>
                <a:gd name="connsiteX45" fmla="*/ 0 w 5330118"/>
                <a:gd name="connsiteY45" fmla="*/ 3335503 h 4559213"/>
                <a:gd name="connsiteX46" fmla="*/ 234352 w 5330118"/>
                <a:gd name="connsiteY46" fmla="*/ 2173647 h 4559213"/>
                <a:gd name="connsiteX47" fmla="*/ 360384 w 5330118"/>
                <a:gd name="connsiteY47" fmla="*/ 1898869 h 4559213"/>
                <a:gd name="connsiteX48" fmla="*/ 511282 w 5330118"/>
                <a:gd name="connsiteY48" fmla="*/ 1634172 h 4559213"/>
                <a:gd name="connsiteX49" fmla="*/ 884381 w 5330118"/>
                <a:gd name="connsiteY49" fmla="*/ 1143281 h 4559213"/>
                <a:gd name="connsiteX50" fmla="*/ 1104768 w 5330118"/>
                <a:gd name="connsiteY50" fmla="*/ 921806 h 4559213"/>
                <a:gd name="connsiteX51" fmla="*/ 1163128 w 5330118"/>
                <a:gd name="connsiteY51" fmla="*/ 869254 h 4559213"/>
                <a:gd name="connsiteX52" fmla="*/ 1222624 w 5330118"/>
                <a:gd name="connsiteY52" fmla="*/ 817773 h 4559213"/>
                <a:gd name="connsiteX53" fmla="*/ 1345591 w 5330118"/>
                <a:gd name="connsiteY53" fmla="*/ 718886 h 4559213"/>
                <a:gd name="connsiteX54" fmla="*/ 1883100 w 5330118"/>
                <a:gd name="connsiteY54" fmla="*/ 378362 h 4559213"/>
                <a:gd name="connsiteX55" fmla="*/ 3118895 w 5330118"/>
                <a:gd name="connsiteY55" fmla="*/ 13600 h 4559213"/>
                <a:gd name="connsiteX56" fmla="*/ 3444904 w 5330118"/>
                <a:gd name="connsiteY56" fmla="*/ 220 h 455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330118" h="4559213">
                  <a:moveTo>
                    <a:pt x="3444904" y="220"/>
                  </a:moveTo>
                  <a:cubicBezTo>
                    <a:pt x="3553706" y="1507"/>
                    <a:pt x="3662253" y="8452"/>
                    <a:pt x="3769380" y="20786"/>
                  </a:cubicBezTo>
                  <a:cubicBezTo>
                    <a:pt x="3983974" y="45668"/>
                    <a:pt x="4196072" y="90499"/>
                    <a:pt x="4399652" y="157746"/>
                  </a:cubicBezTo>
                  <a:cubicBezTo>
                    <a:pt x="4603235" y="224778"/>
                    <a:pt x="4797732" y="313798"/>
                    <a:pt x="4978946" y="421156"/>
                  </a:cubicBezTo>
                  <a:cubicBezTo>
                    <a:pt x="5069496" y="474943"/>
                    <a:pt x="5156611" y="533449"/>
                    <a:pt x="5239909" y="596177"/>
                  </a:cubicBezTo>
                  <a:lnTo>
                    <a:pt x="5330118" y="672101"/>
                  </a:lnTo>
                  <a:lnTo>
                    <a:pt x="5330118" y="817108"/>
                  </a:lnTo>
                  <a:lnTo>
                    <a:pt x="5165156" y="689392"/>
                  </a:lnTo>
                  <a:cubicBezTo>
                    <a:pt x="5082384" y="633729"/>
                    <a:pt x="4996431" y="582355"/>
                    <a:pt x="4907074" y="537310"/>
                  </a:cubicBezTo>
                  <a:cubicBezTo>
                    <a:pt x="4728926" y="446145"/>
                    <a:pt x="4538970" y="377933"/>
                    <a:pt x="4344130" y="331280"/>
                  </a:cubicBezTo>
                  <a:cubicBezTo>
                    <a:pt x="4149292" y="284518"/>
                    <a:pt x="3949571" y="258885"/>
                    <a:pt x="3749396" y="251913"/>
                  </a:cubicBezTo>
                  <a:cubicBezTo>
                    <a:pt x="3548993" y="243976"/>
                    <a:pt x="3350636" y="254701"/>
                    <a:pt x="3153752" y="282158"/>
                  </a:cubicBezTo>
                  <a:cubicBezTo>
                    <a:pt x="3055539" y="296422"/>
                    <a:pt x="2957892" y="314119"/>
                    <a:pt x="2861381" y="336106"/>
                  </a:cubicBezTo>
                  <a:cubicBezTo>
                    <a:pt x="2764870" y="358414"/>
                    <a:pt x="2669154" y="383833"/>
                    <a:pt x="2574686" y="413220"/>
                  </a:cubicBezTo>
                  <a:cubicBezTo>
                    <a:pt x="2480219" y="442499"/>
                    <a:pt x="2386888" y="475318"/>
                    <a:pt x="2294918" y="511569"/>
                  </a:cubicBezTo>
                  <a:cubicBezTo>
                    <a:pt x="2203063" y="547928"/>
                    <a:pt x="2112455" y="587610"/>
                    <a:pt x="2023438" y="630404"/>
                  </a:cubicBezTo>
                  <a:cubicBezTo>
                    <a:pt x="1845404" y="715883"/>
                    <a:pt x="1673274" y="813375"/>
                    <a:pt x="1508751" y="922342"/>
                  </a:cubicBezTo>
                  <a:cubicBezTo>
                    <a:pt x="1467763" y="949692"/>
                    <a:pt x="1426887" y="977470"/>
                    <a:pt x="1387034" y="1006427"/>
                  </a:cubicBezTo>
                  <a:cubicBezTo>
                    <a:pt x="1366824" y="1020585"/>
                    <a:pt x="1347067" y="1035279"/>
                    <a:pt x="1327197" y="1049865"/>
                  </a:cubicBezTo>
                  <a:cubicBezTo>
                    <a:pt x="1307213" y="1064343"/>
                    <a:pt x="1287571" y="1079252"/>
                    <a:pt x="1268155" y="1094374"/>
                  </a:cubicBezTo>
                  <a:cubicBezTo>
                    <a:pt x="1190152" y="1154757"/>
                    <a:pt x="1113851" y="1217392"/>
                    <a:pt x="1040389" y="1283245"/>
                  </a:cubicBezTo>
                  <a:cubicBezTo>
                    <a:pt x="893125" y="1414521"/>
                    <a:pt x="756533" y="1557701"/>
                    <a:pt x="633794" y="1711714"/>
                  </a:cubicBezTo>
                  <a:cubicBezTo>
                    <a:pt x="572480" y="1788721"/>
                    <a:pt x="514461" y="1868409"/>
                    <a:pt x="460415" y="1950670"/>
                  </a:cubicBezTo>
                  <a:cubicBezTo>
                    <a:pt x="407277" y="2033362"/>
                    <a:pt x="357091" y="2118091"/>
                    <a:pt x="312810" y="2205715"/>
                  </a:cubicBezTo>
                  <a:cubicBezTo>
                    <a:pt x="301342" y="2227488"/>
                    <a:pt x="290669" y="2249581"/>
                    <a:pt x="280110" y="2271675"/>
                  </a:cubicBezTo>
                  <a:lnTo>
                    <a:pt x="264214" y="2304923"/>
                  </a:lnTo>
                  <a:lnTo>
                    <a:pt x="249113" y="2338492"/>
                  </a:lnTo>
                  <a:cubicBezTo>
                    <a:pt x="239234" y="2360908"/>
                    <a:pt x="229243" y="2383324"/>
                    <a:pt x="220272" y="2406168"/>
                  </a:cubicBezTo>
                  <a:cubicBezTo>
                    <a:pt x="211302" y="2429012"/>
                    <a:pt x="201425" y="2451536"/>
                    <a:pt x="193250" y="2474595"/>
                  </a:cubicBezTo>
                  <a:cubicBezTo>
                    <a:pt x="158279" y="2566187"/>
                    <a:pt x="128643" y="2659711"/>
                    <a:pt x="105368" y="2754843"/>
                  </a:cubicBezTo>
                  <a:cubicBezTo>
                    <a:pt x="58134" y="2944678"/>
                    <a:pt x="33950" y="3140091"/>
                    <a:pt x="34063" y="3335503"/>
                  </a:cubicBezTo>
                  <a:cubicBezTo>
                    <a:pt x="34630" y="3432888"/>
                    <a:pt x="44282" y="3530058"/>
                    <a:pt x="64038" y="3625404"/>
                  </a:cubicBezTo>
                  <a:cubicBezTo>
                    <a:pt x="84817" y="3720536"/>
                    <a:pt x="114905" y="3813631"/>
                    <a:pt x="155554" y="3902649"/>
                  </a:cubicBezTo>
                  <a:cubicBezTo>
                    <a:pt x="165205" y="3925066"/>
                    <a:pt x="176446" y="3946945"/>
                    <a:pt x="187118" y="3968931"/>
                  </a:cubicBezTo>
                  <a:cubicBezTo>
                    <a:pt x="198700" y="3990597"/>
                    <a:pt x="209713" y="4012475"/>
                    <a:pt x="222202" y="4033711"/>
                  </a:cubicBezTo>
                  <a:cubicBezTo>
                    <a:pt x="246047" y="4076612"/>
                    <a:pt x="272615" y="4118225"/>
                    <a:pt x="299980" y="4159303"/>
                  </a:cubicBezTo>
                  <a:cubicBezTo>
                    <a:pt x="327230" y="4200488"/>
                    <a:pt x="356410" y="4240599"/>
                    <a:pt x="385818" y="4280604"/>
                  </a:cubicBezTo>
                  <a:cubicBezTo>
                    <a:pt x="415679" y="4320287"/>
                    <a:pt x="446676" y="4359434"/>
                    <a:pt x="477786" y="4398474"/>
                  </a:cubicBezTo>
                  <a:lnTo>
                    <a:pt x="609756" y="4559213"/>
                  </a:lnTo>
                  <a:lnTo>
                    <a:pt x="480825" y="4559213"/>
                  </a:lnTo>
                  <a:lnTo>
                    <a:pt x="404211" y="4446629"/>
                  </a:lnTo>
                  <a:cubicBezTo>
                    <a:pt x="376166" y="4404802"/>
                    <a:pt x="348461" y="4362759"/>
                    <a:pt x="321439" y="4320180"/>
                  </a:cubicBezTo>
                  <a:cubicBezTo>
                    <a:pt x="294415" y="4277601"/>
                    <a:pt x="267619" y="4234915"/>
                    <a:pt x="242640" y="4190941"/>
                  </a:cubicBezTo>
                  <a:cubicBezTo>
                    <a:pt x="192568" y="4103424"/>
                    <a:pt x="146584" y="4013334"/>
                    <a:pt x="109909" y="3919809"/>
                  </a:cubicBezTo>
                  <a:cubicBezTo>
                    <a:pt x="72554" y="3826608"/>
                    <a:pt x="44850" y="3729975"/>
                    <a:pt x="26229" y="3632054"/>
                  </a:cubicBezTo>
                  <a:cubicBezTo>
                    <a:pt x="8403" y="3534134"/>
                    <a:pt x="0" y="3434711"/>
                    <a:pt x="0" y="3335503"/>
                  </a:cubicBezTo>
                  <a:cubicBezTo>
                    <a:pt x="1476" y="2939959"/>
                    <a:pt x="82433" y="2545488"/>
                    <a:pt x="234352" y="2173647"/>
                  </a:cubicBezTo>
                  <a:cubicBezTo>
                    <a:pt x="272502" y="2080767"/>
                    <a:pt x="313831" y="1988745"/>
                    <a:pt x="360384" y="1898869"/>
                  </a:cubicBezTo>
                  <a:cubicBezTo>
                    <a:pt x="406255" y="1808669"/>
                    <a:pt x="456781" y="1720402"/>
                    <a:pt x="511282" y="1634172"/>
                  </a:cubicBezTo>
                  <a:cubicBezTo>
                    <a:pt x="620396" y="1461818"/>
                    <a:pt x="744951" y="1296973"/>
                    <a:pt x="884381" y="1143281"/>
                  </a:cubicBezTo>
                  <a:cubicBezTo>
                    <a:pt x="954438" y="1066703"/>
                    <a:pt x="1027559" y="992378"/>
                    <a:pt x="1104768" y="921806"/>
                  </a:cubicBezTo>
                  <a:cubicBezTo>
                    <a:pt x="1123956" y="904003"/>
                    <a:pt x="1143258" y="886414"/>
                    <a:pt x="1163128" y="869254"/>
                  </a:cubicBezTo>
                  <a:cubicBezTo>
                    <a:pt x="1182885" y="851985"/>
                    <a:pt x="1202300" y="834396"/>
                    <a:pt x="1222624" y="817773"/>
                  </a:cubicBezTo>
                  <a:cubicBezTo>
                    <a:pt x="1262819" y="783988"/>
                    <a:pt x="1304034" y="751277"/>
                    <a:pt x="1345591" y="718886"/>
                  </a:cubicBezTo>
                  <a:cubicBezTo>
                    <a:pt x="1512612" y="590184"/>
                    <a:pt x="1693030" y="476176"/>
                    <a:pt x="1883100" y="378362"/>
                  </a:cubicBezTo>
                  <a:cubicBezTo>
                    <a:pt x="2263126" y="182628"/>
                    <a:pt x="2685504" y="54677"/>
                    <a:pt x="3118895" y="13600"/>
                  </a:cubicBezTo>
                  <a:cubicBezTo>
                    <a:pt x="3227044" y="3304"/>
                    <a:pt x="3336102" y="-1067"/>
                    <a:pt x="3444904" y="22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32CECE0-15B8-4DAB-B839-B0082C6F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4598" y="2512952"/>
              <a:ext cx="5307644" cy="4336518"/>
            </a:xfrm>
            <a:custGeom>
              <a:avLst/>
              <a:gdLst>
                <a:gd name="connsiteX0" fmla="*/ 5307644 w 5307644"/>
                <a:gd name="connsiteY0" fmla="*/ 4310537 h 4336518"/>
                <a:gd name="connsiteX1" fmla="*/ 5307644 w 5307644"/>
                <a:gd name="connsiteY1" fmla="*/ 4336518 h 4336518"/>
                <a:gd name="connsiteX2" fmla="*/ 5271469 w 5307644"/>
                <a:gd name="connsiteY2" fmla="*/ 4336518 h 4336518"/>
                <a:gd name="connsiteX3" fmla="*/ 3433280 w 5307644"/>
                <a:gd name="connsiteY3" fmla="*/ 1379 h 4336518"/>
                <a:gd name="connsiteX4" fmla="*/ 3739290 w 5307644"/>
                <a:gd name="connsiteY4" fmla="*/ 5668 h 4336518"/>
                <a:gd name="connsiteX5" fmla="*/ 4345494 w 5307644"/>
                <a:gd name="connsiteY5" fmla="*/ 94581 h 4336518"/>
                <a:gd name="connsiteX6" fmla="*/ 4922289 w 5307644"/>
                <a:gd name="connsiteY6" fmla="*/ 300933 h 4336518"/>
                <a:gd name="connsiteX7" fmla="*/ 5188801 w 5307644"/>
                <a:gd name="connsiteY7" fmla="*/ 449771 h 4336518"/>
                <a:gd name="connsiteX8" fmla="*/ 5307644 w 5307644"/>
                <a:gd name="connsiteY8" fmla="*/ 531018 h 4336518"/>
                <a:gd name="connsiteX9" fmla="*/ 5307644 w 5307644"/>
                <a:gd name="connsiteY9" fmla="*/ 868543 h 4336518"/>
                <a:gd name="connsiteX10" fmla="*/ 5256558 w 5307644"/>
                <a:gd name="connsiteY10" fmla="*/ 823998 h 4336518"/>
                <a:gd name="connsiteX11" fmla="*/ 4794554 w 5307644"/>
                <a:gd name="connsiteY11" fmla="*/ 538923 h 4336518"/>
                <a:gd name="connsiteX12" fmla="*/ 4274643 w 5307644"/>
                <a:gd name="connsiteY12" fmla="*/ 359921 h 4336518"/>
                <a:gd name="connsiteX13" fmla="*/ 3722940 w 5307644"/>
                <a:gd name="connsiteY13" fmla="*/ 285703 h 4336518"/>
                <a:gd name="connsiteX14" fmla="*/ 3163858 w 5307644"/>
                <a:gd name="connsiteY14" fmla="*/ 304579 h 4336518"/>
                <a:gd name="connsiteX15" fmla="*/ 2615108 w 5307644"/>
                <a:gd name="connsiteY15" fmla="*/ 413546 h 4336518"/>
                <a:gd name="connsiteX16" fmla="*/ 2090201 w 5307644"/>
                <a:gd name="connsiteY16" fmla="*/ 603167 h 4336518"/>
                <a:gd name="connsiteX17" fmla="*/ 1152228 w 5307644"/>
                <a:gd name="connsiteY17" fmla="*/ 1185758 h 4336518"/>
                <a:gd name="connsiteX18" fmla="*/ 768796 w 5307644"/>
                <a:gd name="connsiteY18" fmla="*/ 1574544 h 4336518"/>
                <a:gd name="connsiteX19" fmla="*/ 465637 w 5307644"/>
                <a:gd name="connsiteY19" fmla="*/ 2021033 h 4336518"/>
                <a:gd name="connsiteX20" fmla="*/ 259898 w 5307644"/>
                <a:gd name="connsiteY20" fmla="*/ 2514605 h 4336518"/>
                <a:gd name="connsiteX21" fmla="*/ 185075 w 5307644"/>
                <a:gd name="connsiteY21" fmla="*/ 3040781 h 4336518"/>
                <a:gd name="connsiteX22" fmla="*/ 216639 w 5307644"/>
                <a:gd name="connsiteY22" fmla="*/ 3298400 h 4336518"/>
                <a:gd name="connsiteX23" fmla="*/ 309857 w 5307644"/>
                <a:gd name="connsiteY23" fmla="*/ 3539393 h 4336518"/>
                <a:gd name="connsiteX24" fmla="*/ 374918 w 5307644"/>
                <a:gd name="connsiteY24" fmla="*/ 3652866 h 4336518"/>
                <a:gd name="connsiteX25" fmla="*/ 449628 w 5307644"/>
                <a:gd name="connsiteY25" fmla="*/ 3762691 h 4336518"/>
                <a:gd name="connsiteX26" fmla="*/ 622212 w 5307644"/>
                <a:gd name="connsiteY26" fmla="*/ 3974942 h 4336518"/>
                <a:gd name="connsiteX27" fmla="*/ 808989 w 5307644"/>
                <a:gd name="connsiteY27" fmla="*/ 4188802 h 4336518"/>
                <a:gd name="connsiteX28" fmla="*/ 901868 w 5307644"/>
                <a:gd name="connsiteY28" fmla="*/ 4300450 h 4336518"/>
                <a:gd name="connsiteX29" fmla="*/ 931233 w 5307644"/>
                <a:gd name="connsiteY29" fmla="*/ 4336518 h 4336518"/>
                <a:gd name="connsiteX30" fmla="*/ 512426 w 5307644"/>
                <a:gd name="connsiteY30" fmla="*/ 4336518 h 4336518"/>
                <a:gd name="connsiteX31" fmla="*/ 379799 w 5307644"/>
                <a:gd name="connsiteY31" fmla="*/ 4138930 h 4336518"/>
                <a:gd name="connsiteX32" fmla="*/ 226177 w 5307644"/>
                <a:gd name="connsiteY32" fmla="*/ 3891071 h 4336518"/>
                <a:gd name="connsiteX33" fmla="*/ 156916 w 5307644"/>
                <a:gd name="connsiteY33" fmla="*/ 3759688 h 4336518"/>
                <a:gd name="connsiteX34" fmla="*/ 98101 w 5307644"/>
                <a:gd name="connsiteY34" fmla="*/ 3622191 h 4336518"/>
                <a:gd name="connsiteX35" fmla="*/ 53025 w 5307644"/>
                <a:gd name="connsiteY35" fmla="*/ 3479547 h 4336518"/>
                <a:gd name="connsiteX36" fmla="*/ 36221 w 5307644"/>
                <a:gd name="connsiteY36" fmla="*/ 3406831 h 4336518"/>
                <a:gd name="connsiteX37" fmla="*/ 28841 w 5307644"/>
                <a:gd name="connsiteY37" fmla="*/ 3370365 h 4336518"/>
                <a:gd name="connsiteX38" fmla="*/ 22709 w 5307644"/>
                <a:gd name="connsiteY38" fmla="*/ 3333792 h 4336518"/>
                <a:gd name="connsiteX39" fmla="*/ 0 w 5307644"/>
                <a:gd name="connsiteY39" fmla="*/ 3040781 h 4336518"/>
                <a:gd name="connsiteX40" fmla="*/ 63017 w 5307644"/>
                <a:gd name="connsiteY40" fmla="*/ 2469880 h 4336518"/>
                <a:gd name="connsiteX41" fmla="*/ 252405 w 5307644"/>
                <a:gd name="connsiteY41" fmla="*/ 1922897 h 4336518"/>
                <a:gd name="connsiteX42" fmla="*/ 962499 w 5307644"/>
                <a:gd name="connsiteY42" fmla="*/ 993992 h 4336518"/>
                <a:gd name="connsiteX43" fmla="*/ 1433359 w 5307644"/>
                <a:gd name="connsiteY43" fmla="*/ 630088 h 4336518"/>
                <a:gd name="connsiteX44" fmla="*/ 1959628 w 5307644"/>
                <a:gd name="connsiteY44" fmla="*/ 341151 h 4336518"/>
                <a:gd name="connsiteX45" fmla="*/ 3127865 w 5307644"/>
                <a:gd name="connsiteY45" fmla="*/ 22508 h 4336518"/>
                <a:gd name="connsiteX46" fmla="*/ 3433280 w 5307644"/>
                <a:gd name="connsiteY46" fmla="*/ 1379 h 43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07644" h="4336518">
                  <a:moveTo>
                    <a:pt x="5307644" y="4310537"/>
                  </a:moveTo>
                  <a:lnTo>
                    <a:pt x="5307644" y="4336518"/>
                  </a:lnTo>
                  <a:lnTo>
                    <a:pt x="5271469" y="4336518"/>
                  </a:lnTo>
                  <a:close/>
                  <a:moveTo>
                    <a:pt x="3433280" y="1379"/>
                  </a:moveTo>
                  <a:cubicBezTo>
                    <a:pt x="3535397" y="-1410"/>
                    <a:pt x="3637614" y="38"/>
                    <a:pt x="3739290" y="5668"/>
                  </a:cubicBezTo>
                  <a:cubicBezTo>
                    <a:pt x="3942986" y="17360"/>
                    <a:pt x="4146567" y="45995"/>
                    <a:pt x="4345494" y="94581"/>
                  </a:cubicBezTo>
                  <a:cubicBezTo>
                    <a:pt x="4544420" y="143059"/>
                    <a:pt x="4738691" y="211700"/>
                    <a:pt x="4922289" y="300933"/>
                  </a:cubicBezTo>
                  <a:cubicBezTo>
                    <a:pt x="5013975" y="345550"/>
                    <a:pt x="5103219" y="395127"/>
                    <a:pt x="5188801" y="449771"/>
                  </a:cubicBezTo>
                  <a:lnTo>
                    <a:pt x="5307644" y="531018"/>
                  </a:lnTo>
                  <a:lnTo>
                    <a:pt x="5307644" y="868543"/>
                  </a:lnTo>
                  <a:lnTo>
                    <a:pt x="5256558" y="823998"/>
                  </a:lnTo>
                  <a:cubicBezTo>
                    <a:pt x="5114289" y="712993"/>
                    <a:pt x="4959758" y="616466"/>
                    <a:pt x="4794554" y="538923"/>
                  </a:cubicBezTo>
                  <a:cubicBezTo>
                    <a:pt x="4629462" y="461166"/>
                    <a:pt x="4454722" y="401534"/>
                    <a:pt x="4274643" y="359921"/>
                  </a:cubicBezTo>
                  <a:cubicBezTo>
                    <a:pt x="4094566" y="318200"/>
                    <a:pt x="3909491" y="294176"/>
                    <a:pt x="3722940" y="285703"/>
                  </a:cubicBezTo>
                  <a:cubicBezTo>
                    <a:pt x="3536050" y="276800"/>
                    <a:pt x="3349387" y="282700"/>
                    <a:pt x="3163858" y="304579"/>
                  </a:cubicBezTo>
                  <a:cubicBezTo>
                    <a:pt x="2978444" y="326565"/>
                    <a:pt x="2794732" y="363353"/>
                    <a:pt x="2615108" y="413546"/>
                  </a:cubicBezTo>
                  <a:cubicBezTo>
                    <a:pt x="2435370" y="463526"/>
                    <a:pt x="2260060" y="528198"/>
                    <a:pt x="2090201" y="603167"/>
                  </a:cubicBezTo>
                  <a:cubicBezTo>
                    <a:pt x="1749461" y="751496"/>
                    <a:pt x="1431316" y="948195"/>
                    <a:pt x="1152228" y="1185758"/>
                  </a:cubicBezTo>
                  <a:cubicBezTo>
                    <a:pt x="1013139" y="1304915"/>
                    <a:pt x="884268" y="1434903"/>
                    <a:pt x="768796" y="1574544"/>
                  </a:cubicBezTo>
                  <a:cubicBezTo>
                    <a:pt x="653096" y="1713971"/>
                    <a:pt x="551021" y="1863481"/>
                    <a:pt x="465637" y="2021033"/>
                  </a:cubicBezTo>
                  <a:cubicBezTo>
                    <a:pt x="380253" y="2178478"/>
                    <a:pt x="309176" y="2343324"/>
                    <a:pt x="259898" y="2514605"/>
                  </a:cubicBezTo>
                  <a:cubicBezTo>
                    <a:pt x="210508" y="2685457"/>
                    <a:pt x="184960" y="2863065"/>
                    <a:pt x="185075" y="3040781"/>
                  </a:cubicBezTo>
                  <a:cubicBezTo>
                    <a:pt x="186096" y="3128084"/>
                    <a:pt x="195180" y="3214743"/>
                    <a:pt x="216639" y="3298400"/>
                  </a:cubicBezTo>
                  <a:cubicBezTo>
                    <a:pt x="237759" y="3382163"/>
                    <a:pt x="270572" y="3462280"/>
                    <a:pt x="309857" y="3539393"/>
                  </a:cubicBezTo>
                  <a:cubicBezTo>
                    <a:pt x="329727" y="3577897"/>
                    <a:pt x="351755" y="3615649"/>
                    <a:pt x="374918" y="3652866"/>
                  </a:cubicBezTo>
                  <a:cubicBezTo>
                    <a:pt x="398420" y="3689974"/>
                    <a:pt x="423514" y="3726548"/>
                    <a:pt x="449628" y="3762691"/>
                  </a:cubicBezTo>
                  <a:cubicBezTo>
                    <a:pt x="502539" y="3834764"/>
                    <a:pt x="561354" y="3904692"/>
                    <a:pt x="622212" y="3974942"/>
                  </a:cubicBezTo>
                  <a:cubicBezTo>
                    <a:pt x="683071" y="4045299"/>
                    <a:pt x="746655" y="4115657"/>
                    <a:pt x="808989" y="4188802"/>
                  </a:cubicBezTo>
                  <a:cubicBezTo>
                    <a:pt x="840214" y="4225267"/>
                    <a:pt x="871097" y="4262591"/>
                    <a:pt x="901868" y="4300450"/>
                  </a:cubicBezTo>
                  <a:lnTo>
                    <a:pt x="931233" y="4336518"/>
                  </a:lnTo>
                  <a:lnTo>
                    <a:pt x="512426" y="4336518"/>
                  </a:lnTo>
                  <a:lnTo>
                    <a:pt x="379799" y="4138930"/>
                  </a:lnTo>
                  <a:cubicBezTo>
                    <a:pt x="327002" y="4059028"/>
                    <a:pt x="274886" y="3976765"/>
                    <a:pt x="226177" y="3891071"/>
                  </a:cubicBezTo>
                  <a:cubicBezTo>
                    <a:pt x="201878" y="3848171"/>
                    <a:pt x="178376" y="3804519"/>
                    <a:pt x="156916" y="3759688"/>
                  </a:cubicBezTo>
                  <a:cubicBezTo>
                    <a:pt x="135570" y="3714750"/>
                    <a:pt x="115700" y="3668954"/>
                    <a:pt x="98101" y="3622191"/>
                  </a:cubicBezTo>
                  <a:cubicBezTo>
                    <a:pt x="80842" y="3575323"/>
                    <a:pt x="65514" y="3527810"/>
                    <a:pt x="53025" y="3479547"/>
                  </a:cubicBezTo>
                  <a:cubicBezTo>
                    <a:pt x="47121" y="3455416"/>
                    <a:pt x="41103" y="3431176"/>
                    <a:pt x="36221" y="3406831"/>
                  </a:cubicBezTo>
                  <a:lnTo>
                    <a:pt x="28841" y="3370365"/>
                  </a:lnTo>
                  <a:lnTo>
                    <a:pt x="22709" y="3333792"/>
                  </a:lnTo>
                  <a:cubicBezTo>
                    <a:pt x="6700" y="3236194"/>
                    <a:pt x="0" y="3138058"/>
                    <a:pt x="0" y="3040781"/>
                  </a:cubicBezTo>
                  <a:cubicBezTo>
                    <a:pt x="454" y="2849337"/>
                    <a:pt x="21687" y="2657893"/>
                    <a:pt x="63017" y="2469880"/>
                  </a:cubicBezTo>
                  <a:cubicBezTo>
                    <a:pt x="104233" y="2281976"/>
                    <a:pt x="167362" y="2097718"/>
                    <a:pt x="252405" y="1922897"/>
                  </a:cubicBezTo>
                  <a:cubicBezTo>
                    <a:pt x="423286" y="1573257"/>
                    <a:pt x="670922" y="1260405"/>
                    <a:pt x="962499" y="993992"/>
                  </a:cubicBezTo>
                  <a:cubicBezTo>
                    <a:pt x="1108628" y="860786"/>
                    <a:pt x="1266566" y="739269"/>
                    <a:pt x="1433359" y="630088"/>
                  </a:cubicBezTo>
                  <a:cubicBezTo>
                    <a:pt x="1600380" y="521013"/>
                    <a:pt x="1776144" y="423843"/>
                    <a:pt x="1959628" y="341151"/>
                  </a:cubicBezTo>
                  <a:cubicBezTo>
                    <a:pt x="2327051" y="176950"/>
                    <a:pt x="2722633" y="68411"/>
                    <a:pt x="3127865" y="22508"/>
                  </a:cubicBezTo>
                  <a:cubicBezTo>
                    <a:pt x="3229145" y="11193"/>
                    <a:pt x="3331163" y="4168"/>
                    <a:pt x="3433280" y="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C5373BF-BD61-4FCF-8ECF-21DFEBE09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4026353 h 4311738"/>
                <a:gd name="connsiteX1" fmla="*/ 5308830 w 5308830"/>
                <a:gd name="connsiteY1" fmla="*/ 4311738 h 4311738"/>
                <a:gd name="connsiteX2" fmla="*/ 4948051 w 5308830"/>
                <a:gd name="connsiteY2" fmla="*/ 4311738 h 4311738"/>
                <a:gd name="connsiteX3" fmla="*/ 5002803 w 5308830"/>
                <a:gd name="connsiteY3" fmla="*/ 4271506 h 4311738"/>
                <a:gd name="connsiteX4" fmla="*/ 5221147 w 5308830"/>
                <a:gd name="connsiteY4" fmla="*/ 4102386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314056 h 4311738"/>
                <a:gd name="connsiteX9" fmla="*/ 5241798 w 5308830"/>
                <a:gd name="connsiteY9" fmla="*/ 1229961 h 4311738"/>
                <a:gd name="connsiteX10" fmla="*/ 4547599 w 5308830"/>
                <a:gd name="connsiteY10" fmla="*/ 723841 h 4311738"/>
                <a:gd name="connsiteX11" fmla="*/ 3595773 w 5308830"/>
                <a:gd name="connsiteY11" fmla="*/ 536258 h 4311738"/>
                <a:gd name="connsiteX12" fmla="*/ 2484874 w 5308830"/>
                <a:gd name="connsiteY12" fmla="*/ 738106 h 4311738"/>
                <a:gd name="connsiteX13" fmla="*/ 1497964 w 5308830"/>
                <a:gd name="connsiteY13" fmla="*/ 1292596 h 4311738"/>
                <a:gd name="connsiteX14" fmla="*/ 815348 w 5308830"/>
                <a:gd name="connsiteY14" fmla="*/ 2092157 h 4311738"/>
                <a:gd name="connsiteX15" fmla="*/ 567825 w 5308830"/>
                <a:gd name="connsiteY15" fmla="*/ 3022671 h 4311738"/>
                <a:gd name="connsiteX16" fmla="*/ 977486 w 5308830"/>
                <a:gd name="connsiteY16" fmla="*/ 3886690 h 4311738"/>
                <a:gd name="connsiteX17" fmla="*/ 1183907 w 5308830"/>
                <a:gd name="connsiteY17" fmla="*/ 4160932 h 4311738"/>
                <a:gd name="connsiteX18" fmla="*/ 1285607 w 5308830"/>
                <a:gd name="connsiteY18" fmla="*/ 4296799 h 4311738"/>
                <a:gd name="connsiteX19" fmla="*/ 1297817 w 5308830"/>
                <a:gd name="connsiteY19" fmla="*/ 4311738 h 4311738"/>
                <a:gd name="connsiteX20" fmla="*/ 602176 w 5308830"/>
                <a:gd name="connsiteY20" fmla="*/ 4311738 h 4311738"/>
                <a:gd name="connsiteX21" fmla="*/ 583893 w 5308830"/>
                <a:gd name="connsiteY21" fmla="*/ 4287205 h 4311738"/>
                <a:gd name="connsiteX22" fmla="*/ 0 w 5308830"/>
                <a:gd name="connsiteY22" fmla="*/ 3022564 h 4311738"/>
                <a:gd name="connsiteX23" fmla="*/ 3595773 w 5308830"/>
                <a:gd name="connsiteY23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308830" h="4311738">
                  <a:moveTo>
                    <a:pt x="5308830" y="4026353"/>
                  </a:moveTo>
                  <a:lnTo>
                    <a:pt x="5308830" y="4311738"/>
                  </a:lnTo>
                  <a:lnTo>
                    <a:pt x="4948051" y="4311738"/>
                  </a:lnTo>
                  <a:lnTo>
                    <a:pt x="5002803" y="4271506"/>
                  </a:lnTo>
                  <a:cubicBezTo>
                    <a:pt x="5078400" y="4214990"/>
                    <a:pt x="5151610" y="4158780"/>
                    <a:pt x="5221147" y="4102386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314056"/>
                  </a:lnTo>
                  <a:lnTo>
                    <a:pt x="5241798" y="1229961"/>
                  </a:lnTo>
                  <a:cubicBezTo>
                    <a:pt x="5047072" y="1010846"/>
                    <a:pt x="4813516" y="840530"/>
                    <a:pt x="4547599" y="723841"/>
                  </a:cubicBezTo>
                  <a:cubicBezTo>
                    <a:pt x="4263856" y="599429"/>
                    <a:pt x="3943667" y="536258"/>
                    <a:pt x="3595773" y="536258"/>
                  </a:cubicBezTo>
                  <a:cubicBezTo>
                    <a:pt x="3226761" y="536258"/>
                    <a:pt x="2852980" y="604041"/>
                    <a:pt x="2484874" y="738106"/>
                  </a:cubicBezTo>
                  <a:cubicBezTo>
                    <a:pt x="2126422" y="868309"/>
                    <a:pt x="1785227" y="1060075"/>
                    <a:pt x="1497964" y="1292596"/>
                  </a:cubicBezTo>
                  <a:cubicBezTo>
                    <a:pt x="1205707" y="1529085"/>
                    <a:pt x="976010" y="1798180"/>
                    <a:pt x="815348" y="2092157"/>
                  </a:cubicBezTo>
                  <a:cubicBezTo>
                    <a:pt x="651166" y="2392675"/>
                    <a:pt x="567825" y="2705743"/>
                    <a:pt x="567825" y="3022671"/>
                  </a:cubicBezTo>
                  <a:cubicBezTo>
                    <a:pt x="567825" y="3341852"/>
                    <a:pt x="700784" y="3528255"/>
                    <a:pt x="977486" y="3886690"/>
                  </a:cubicBezTo>
                  <a:cubicBezTo>
                    <a:pt x="1044249" y="3973134"/>
                    <a:pt x="1113283" y="4062582"/>
                    <a:pt x="1183907" y="4160932"/>
                  </a:cubicBezTo>
                  <a:cubicBezTo>
                    <a:pt x="1217636" y="4207895"/>
                    <a:pt x="1251520" y="4253175"/>
                    <a:pt x="1285607" y="4296799"/>
                  </a:cubicBezTo>
                  <a:lnTo>
                    <a:pt x="1297817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E6B45AB-7CCC-4949-9DC2-116644B5F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3880900 h 4311738"/>
                <a:gd name="connsiteX1" fmla="*/ 5308830 w 5308830"/>
                <a:gd name="connsiteY1" fmla="*/ 4311738 h 4311738"/>
                <a:gd name="connsiteX2" fmla="*/ 4763109 w 5308830"/>
                <a:gd name="connsiteY2" fmla="*/ 4311738 h 4311738"/>
                <a:gd name="connsiteX3" fmla="*/ 4929066 w 5308830"/>
                <a:gd name="connsiteY3" fmla="*/ 4189789 h 4311738"/>
                <a:gd name="connsiteX4" fmla="*/ 5142959 w 5308830"/>
                <a:gd name="connsiteY4" fmla="*/ 4024320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498438 h 4311738"/>
                <a:gd name="connsiteX9" fmla="*/ 5289422 w 5308830"/>
                <a:gd name="connsiteY9" fmla="*/ 1468062 h 4311738"/>
                <a:gd name="connsiteX10" fmla="*/ 5154710 w 5308830"/>
                <a:gd name="connsiteY10" fmla="*/ 1298924 h 4311738"/>
                <a:gd name="connsiteX11" fmla="*/ 4499685 w 5308830"/>
                <a:gd name="connsiteY11" fmla="*/ 821118 h 4311738"/>
                <a:gd name="connsiteX12" fmla="*/ 3595773 w 5308830"/>
                <a:gd name="connsiteY12" fmla="*/ 643510 h 4311738"/>
                <a:gd name="connsiteX13" fmla="*/ 2525523 w 5308830"/>
                <a:gd name="connsiteY13" fmla="*/ 838172 h 4311738"/>
                <a:gd name="connsiteX14" fmla="*/ 1571767 w 5308830"/>
                <a:gd name="connsiteY14" fmla="*/ 1374000 h 4311738"/>
                <a:gd name="connsiteX15" fmla="*/ 916173 w 5308830"/>
                <a:gd name="connsiteY15" fmla="*/ 2141277 h 4311738"/>
                <a:gd name="connsiteX16" fmla="*/ 681254 w 5308830"/>
                <a:gd name="connsiteY16" fmla="*/ 3022671 h 4311738"/>
                <a:gd name="connsiteX17" fmla="*/ 1069115 w 5308830"/>
                <a:gd name="connsiteY17" fmla="*/ 3823519 h 4311738"/>
                <a:gd name="connsiteX18" fmla="*/ 1277807 w 5308830"/>
                <a:gd name="connsiteY18" fmla="*/ 4100764 h 4311738"/>
                <a:gd name="connsiteX19" fmla="*/ 1373308 w 5308830"/>
                <a:gd name="connsiteY19" fmla="*/ 4228488 h 4311738"/>
                <a:gd name="connsiteX20" fmla="*/ 1441062 w 5308830"/>
                <a:gd name="connsiteY20" fmla="*/ 4311738 h 4311738"/>
                <a:gd name="connsiteX21" fmla="*/ 602176 w 5308830"/>
                <a:gd name="connsiteY21" fmla="*/ 4311738 h 4311738"/>
                <a:gd name="connsiteX22" fmla="*/ 583893 w 5308830"/>
                <a:gd name="connsiteY22" fmla="*/ 4287205 h 4311738"/>
                <a:gd name="connsiteX23" fmla="*/ 0 w 5308830"/>
                <a:gd name="connsiteY23" fmla="*/ 3022564 h 4311738"/>
                <a:gd name="connsiteX24" fmla="*/ 3595773 w 5308830"/>
                <a:gd name="connsiteY24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08830" h="4311738">
                  <a:moveTo>
                    <a:pt x="5308830" y="3880900"/>
                  </a:moveTo>
                  <a:lnTo>
                    <a:pt x="5308830" y="4311738"/>
                  </a:lnTo>
                  <a:lnTo>
                    <a:pt x="4763109" y="4311738"/>
                  </a:lnTo>
                  <a:lnTo>
                    <a:pt x="4929066" y="4189789"/>
                  </a:lnTo>
                  <a:cubicBezTo>
                    <a:pt x="5003230" y="4134367"/>
                    <a:pt x="5074975" y="4079340"/>
                    <a:pt x="5142959" y="4024320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498438"/>
                  </a:lnTo>
                  <a:lnTo>
                    <a:pt x="5289422" y="1468062"/>
                  </a:lnTo>
                  <a:cubicBezTo>
                    <a:pt x="5247242" y="1408963"/>
                    <a:pt x="5202313" y="1352510"/>
                    <a:pt x="5154710" y="1298924"/>
                  </a:cubicBezTo>
                  <a:cubicBezTo>
                    <a:pt x="4970772" y="1091928"/>
                    <a:pt x="4750500" y="931159"/>
                    <a:pt x="4499685" y="821118"/>
                  </a:cubicBezTo>
                  <a:cubicBezTo>
                    <a:pt x="4231156" y="703248"/>
                    <a:pt x="3926977" y="643510"/>
                    <a:pt x="3595773" y="643510"/>
                  </a:cubicBezTo>
                  <a:cubicBezTo>
                    <a:pt x="3245836" y="643510"/>
                    <a:pt x="2875688" y="710757"/>
                    <a:pt x="2525523" y="838172"/>
                  </a:cubicBezTo>
                  <a:cubicBezTo>
                    <a:pt x="2179105" y="964084"/>
                    <a:pt x="1849265" y="1149415"/>
                    <a:pt x="1571767" y="1374000"/>
                  </a:cubicBezTo>
                  <a:cubicBezTo>
                    <a:pt x="1294611" y="1598264"/>
                    <a:pt x="1067980" y="1863603"/>
                    <a:pt x="916173" y="2141277"/>
                  </a:cubicBezTo>
                  <a:cubicBezTo>
                    <a:pt x="760280" y="2426459"/>
                    <a:pt x="681254" y="2723010"/>
                    <a:pt x="681254" y="3022671"/>
                  </a:cubicBezTo>
                  <a:cubicBezTo>
                    <a:pt x="681254" y="3309032"/>
                    <a:pt x="800134" y="3475166"/>
                    <a:pt x="1069115" y="3823519"/>
                  </a:cubicBezTo>
                  <a:cubicBezTo>
                    <a:pt x="1136445" y="3910714"/>
                    <a:pt x="1206047" y="4000912"/>
                    <a:pt x="1277807" y="4100764"/>
                  </a:cubicBezTo>
                  <a:cubicBezTo>
                    <a:pt x="1309528" y="4144925"/>
                    <a:pt x="1341351" y="4187490"/>
                    <a:pt x="1373308" y="4228488"/>
                  </a:cubicBezTo>
                  <a:lnTo>
                    <a:pt x="1441062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1D22245-3D67-419C-A6B5-DD0EB0D8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23758" y="0"/>
            <a:ext cx="5081407" cy="3133064"/>
            <a:chOff x="5907711" y="0"/>
            <a:chExt cx="5081407" cy="3133064"/>
          </a:xfrm>
          <a:solidFill>
            <a:schemeClr val="accent5">
              <a:alpha val="5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3A64720-9AA0-4796-8E62-15672228CF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9200" y="0"/>
              <a:ext cx="5069918" cy="3111852"/>
            </a:xfrm>
            <a:custGeom>
              <a:avLst/>
              <a:gdLst>
                <a:gd name="connsiteX0" fmla="*/ 145909 w 5069918"/>
                <a:gd name="connsiteY0" fmla="*/ 0 h 3111852"/>
                <a:gd name="connsiteX1" fmla="*/ 205279 w 5069918"/>
                <a:gd name="connsiteY1" fmla="*/ 0 h 3111852"/>
                <a:gd name="connsiteX2" fmla="*/ 202868 w 5069918"/>
                <a:gd name="connsiteY2" fmla="*/ 5043 h 3111852"/>
                <a:gd name="connsiteX3" fmla="*/ 191273 w 5069918"/>
                <a:gd name="connsiteY3" fmla="*/ 30818 h 3111852"/>
                <a:gd name="connsiteX4" fmla="*/ 169129 w 5069918"/>
                <a:gd name="connsiteY4" fmla="*/ 82781 h 3111852"/>
                <a:gd name="connsiteX5" fmla="*/ 148381 w 5069918"/>
                <a:gd name="connsiteY5" fmla="*/ 135320 h 3111852"/>
                <a:gd name="connsiteX6" fmla="*/ 80903 w 5069918"/>
                <a:gd name="connsiteY6" fmla="*/ 350499 h 3111852"/>
                <a:gd name="connsiteX7" fmla="*/ 26154 w 5069918"/>
                <a:gd name="connsiteY7" fmla="*/ 796339 h 3111852"/>
                <a:gd name="connsiteX8" fmla="*/ 49170 w 5069918"/>
                <a:gd name="connsiteY8" fmla="*/ 1018931 h 3111852"/>
                <a:gd name="connsiteX9" fmla="*/ 119437 w 5069918"/>
                <a:gd name="connsiteY9" fmla="*/ 1231804 h 3111852"/>
                <a:gd name="connsiteX10" fmla="*/ 143672 w 5069918"/>
                <a:gd name="connsiteY10" fmla="*/ 1282696 h 3111852"/>
                <a:gd name="connsiteX11" fmla="*/ 170611 w 5069918"/>
                <a:gd name="connsiteY11" fmla="*/ 1332436 h 3111852"/>
                <a:gd name="connsiteX12" fmla="*/ 230330 w 5069918"/>
                <a:gd name="connsiteY12" fmla="*/ 1428867 h 3111852"/>
                <a:gd name="connsiteX13" fmla="*/ 296237 w 5069918"/>
                <a:gd name="connsiteY13" fmla="*/ 1522004 h 3111852"/>
                <a:gd name="connsiteX14" fmla="*/ 366853 w 5069918"/>
                <a:gd name="connsiteY14" fmla="*/ 1612506 h 3111852"/>
                <a:gd name="connsiteX15" fmla="*/ 513838 w 5069918"/>
                <a:gd name="connsiteY15" fmla="*/ 1791535 h 3111852"/>
                <a:gd name="connsiteX16" fmla="*/ 587330 w 5069918"/>
                <a:gd name="connsiteY16" fmla="*/ 1882283 h 3111852"/>
                <a:gd name="connsiteX17" fmla="*/ 658817 w 5069918"/>
                <a:gd name="connsiteY17" fmla="*/ 1974186 h 3111852"/>
                <a:gd name="connsiteX18" fmla="*/ 730305 w 5069918"/>
                <a:gd name="connsiteY18" fmla="*/ 2062959 h 3111852"/>
                <a:gd name="connsiteX19" fmla="*/ 805018 w 5069918"/>
                <a:gd name="connsiteY19" fmla="*/ 2148685 h 3111852"/>
                <a:gd name="connsiteX20" fmla="*/ 963424 w 5069918"/>
                <a:gd name="connsiteY20" fmla="*/ 2310337 h 3111852"/>
                <a:gd name="connsiteX21" fmla="*/ 1319204 w 5069918"/>
                <a:gd name="connsiteY21" fmla="*/ 2580196 h 3111852"/>
                <a:gd name="connsiteX22" fmla="*/ 1515882 w 5069918"/>
                <a:gd name="connsiteY22" fmla="*/ 2681651 h 3111852"/>
                <a:gd name="connsiteX23" fmla="*/ 1723456 w 5069918"/>
                <a:gd name="connsiteY23" fmla="*/ 2758319 h 3111852"/>
                <a:gd name="connsiteX24" fmla="*/ 1939662 w 5069918"/>
                <a:gd name="connsiteY24" fmla="*/ 2811269 h 3111852"/>
                <a:gd name="connsiteX25" fmla="*/ 2162581 w 5069918"/>
                <a:gd name="connsiteY25" fmla="*/ 2840916 h 3111852"/>
                <a:gd name="connsiteX26" fmla="*/ 2389597 w 5069918"/>
                <a:gd name="connsiteY26" fmla="*/ 2850221 h 3111852"/>
                <a:gd name="connsiteX27" fmla="*/ 2446002 w 5069918"/>
                <a:gd name="connsiteY27" fmla="*/ 2849808 h 3111852"/>
                <a:gd name="connsiteX28" fmla="*/ 2473638 w 5069918"/>
                <a:gd name="connsiteY28" fmla="*/ 2849151 h 3111852"/>
                <a:gd name="connsiteX29" fmla="*/ 2501187 w 5069918"/>
                <a:gd name="connsiteY29" fmla="*/ 2847832 h 3111852"/>
                <a:gd name="connsiteX30" fmla="*/ 2610685 w 5069918"/>
                <a:gd name="connsiteY30" fmla="*/ 2838774 h 3111852"/>
                <a:gd name="connsiteX31" fmla="*/ 3033071 w 5069918"/>
                <a:gd name="connsiteY31" fmla="*/ 2730979 h 3111852"/>
                <a:gd name="connsiteX32" fmla="*/ 3232974 w 5069918"/>
                <a:gd name="connsiteY32" fmla="*/ 2637430 h 3111852"/>
                <a:gd name="connsiteX33" fmla="*/ 3425990 w 5069918"/>
                <a:gd name="connsiteY33" fmla="*/ 2523622 h 3111852"/>
                <a:gd name="connsiteX34" fmla="*/ 3613601 w 5069918"/>
                <a:gd name="connsiteY34" fmla="*/ 2394827 h 3111852"/>
                <a:gd name="connsiteX35" fmla="*/ 3706185 w 5069918"/>
                <a:gd name="connsiteY35" fmla="*/ 2326642 h 3111852"/>
                <a:gd name="connsiteX36" fmla="*/ 3799729 w 5069918"/>
                <a:gd name="connsiteY36" fmla="*/ 2255904 h 3111852"/>
                <a:gd name="connsiteX37" fmla="*/ 4175561 w 5069918"/>
                <a:gd name="connsiteY37" fmla="*/ 1976821 h 3111852"/>
                <a:gd name="connsiteX38" fmla="*/ 4517132 w 5069918"/>
                <a:gd name="connsiteY38" fmla="*/ 1683080 h 3111852"/>
                <a:gd name="connsiteX39" fmla="*/ 4659758 w 5069918"/>
                <a:gd name="connsiteY39" fmla="*/ 1519452 h 3111852"/>
                <a:gd name="connsiteX40" fmla="*/ 4773178 w 5069918"/>
                <a:gd name="connsiteY40" fmla="*/ 1340423 h 3111852"/>
                <a:gd name="connsiteX41" fmla="*/ 4892092 w 5069918"/>
                <a:gd name="connsiteY41" fmla="*/ 938311 h 3111852"/>
                <a:gd name="connsiteX42" fmla="*/ 4898804 w 5069918"/>
                <a:gd name="connsiteY42" fmla="*/ 831503 h 3111852"/>
                <a:gd name="connsiteX43" fmla="*/ 4899153 w 5069918"/>
                <a:gd name="connsiteY43" fmla="*/ 776988 h 3111852"/>
                <a:gd name="connsiteX44" fmla="*/ 4898456 w 5069918"/>
                <a:gd name="connsiteY44" fmla="*/ 721484 h 3111852"/>
                <a:gd name="connsiteX45" fmla="*/ 4886774 w 5069918"/>
                <a:gd name="connsiteY45" fmla="*/ 499635 h 3111852"/>
                <a:gd name="connsiteX46" fmla="*/ 4815896 w 5069918"/>
                <a:gd name="connsiteY46" fmla="*/ 59970 h 3111852"/>
                <a:gd name="connsiteX47" fmla="*/ 4798654 w 5069918"/>
                <a:gd name="connsiteY47" fmla="*/ 0 h 3111852"/>
                <a:gd name="connsiteX48" fmla="*/ 4909441 w 5069918"/>
                <a:gd name="connsiteY48" fmla="*/ 0 h 3111852"/>
                <a:gd name="connsiteX49" fmla="*/ 4921297 w 5069918"/>
                <a:gd name="connsiteY49" fmla="*/ 34112 h 3111852"/>
                <a:gd name="connsiteX50" fmla="*/ 5027482 w 5069918"/>
                <a:gd name="connsiteY50" fmla="*/ 483740 h 3111852"/>
                <a:gd name="connsiteX51" fmla="*/ 5058082 w 5069918"/>
                <a:gd name="connsiteY51" fmla="*/ 712837 h 3111852"/>
                <a:gd name="connsiteX52" fmla="*/ 5063486 w 5069918"/>
                <a:gd name="connsiteY52" fmla="*/ 770400 h 3111852"/>
                <a:gd name="connsiteX53" fmla="*/ 5067846 w 5069918"/>
                <a:gd name="connsiteY53" fmla="*/ 829033 h 3111852"/>
                <a:gd name="connsiteX54" fmla="*/ 5069414 w 5069918"/>
                <a:gd name="connsiteY54" fmla="*/ 948521 h 3111852"/>
                <a:gd name="connsiteX55" fmla="*/ 5040732 w 5069918"/>
                <a:gd name="connsiteY55" fmla="*/ 1188571 h 3111852"/>
                <a:gd name="connsiteX56" fmla="*/ 4964102 w 5069918"/>
                <a:gd name="connsiteY56" fmla="*/ 1421620 h 3111852"/>
                <a:gd name="connsiteX57" fmla="*/ 4689486 w 5069918"/>
                <a:gd name="connsiteY57" fmla="*/ 1828757 h 3111852"/>
                <a:gd name="connsiteX58" fmla="*/ 4333792 w 5069918"/>
                <a:gd name="connsiteY58" fmla="*/ 2155355 h 3111852"/>
                <a:gd name="connsiteX59" fmla="*/ 3965196 w 5069918"/>
                <a:gd name="connsiteY59" fmla="*/ 2446790 h 3111852"/>
                <a:gd name="connsiteX60" fmla="*/ 3873745 w 5069918"/>
                <a:gd name="connsiteY60" fmla="*/ 2519916 h 3111852"/>
                <a:gd name="connsiteX61" fmla="*/ 3779416 w 5069918"/>
                <a:gd name="connsiteY61" fmla="*/ 2593454 h 3111852"/>
                <a:gd name="connsiteX62" fmla="*/ 3582739 w 5069918"/>
                <a:gd name="connsiteY62" fmla="*/ 2735343 h 3111852"/>
                <a:gd name="connsiteX63" fmla="*/ 3371851 w 5069918"/>
                <a:gd name="connsiteY63" fmla="*/ 2865126 h 3111852"/>
                <a:gd name="connsiteX64" fmla="*/ 3143614 w 5069918"/>
                <a:gd name="connsiteY64" fmla="*/ 2974568 h 3111852"/>
                <a:gd name="connsiteX65" fmla="*/ 2643552 w 5069918"/>
                <a:gd name="connsiteY65" fmla="*/ 3101304 h 3111852"/>
                <a:gd name="connsiteX66" fmla="*/ 2514264 w 5069918"/>
                <a:gd name="connsiteY66" fmla="*/ 3110445 h 3111852"/>
                <a:gd name="connsiteX67" fmla="*/ 2481920 w 5069918"/>
                <a:gd name="connsiteY67" fmla="*/ 3111598 h 3111852"/>
                <a:gd name="connsiteX68" fmla="*/ 2449664 w 5069918"/>
                <a:gd name="connsiteY68" fmla="*/ 3111763 h 3111852"/>
                <a:gd name="connsiteX69" fmla="*/ 2386284 w 5069918"/>
                <a:gd name="connsiteY69" fmla="*/ 3111022 h 3111852"/>
                <a:gd name="connsiteX70" fmla="*/ 2260658 w 5069918"/>
                <a:gd name="connsiteY70" fmla="*/ 3106080 h 3111852"/>
                <a:gd name="connsiteX71" fmla="*/ 2134945 w 5069918"/>
                <a:gd name="connsiteY71" fmla="*/ 3094716 h 3111852"/>
                <a:gd name="connsiteX72" fmla="*/ 1884564 w 5069918"/>
                <a:gd name="connsiteY72" fmla="*/ 3054200 h 3111852"/>
                <a:gd name="connsiteX73" fmla="*/ 1639764 w 5069918"/>
                <a:gd name="connsiteY73" fmla="*/ 2984286 h 3111852"/>
                <a:gd name="connsiteX74" fmla="*/ 1407081 w 5069918"/>
                <a:gd name="connsiteY74" fmla="*/ 2882913 h 3111852"/>
                <a:gd name="connsiteX75" fmla="*/ 1193491 w 5069918"/>
                <a:gd name="connsiteY75" fmla="*/ 2750989 h 3111852"/>
                <a:gd name="connsiteX76" fmla="*/ 836141 w 5069918"/>
                <a:gd name="connsiteY76" fmla="*/ 2418627 h 3111852"/>
                <a:gd name="connsiteX77" fmla="*/ 690812 w 5069918"/>
                <a:gd name="connsiteY77" fmla="*/ 2230210 h 3111852"/>
                <a:gd name="connsiteX78" fmla="*/ 562397 w 5069918"/>
                <a:gd name="connsiteY78" fmla="*/ 2033725 h 3111852"/>
                <a:gd name="connsiteX79" fmla="*/ 502504 w 5069918"/>
                <a:gd name="connsiteY79" fmla="*/ 1936223 h 3111852"/>
                <a:gd name="connsiteX80" fmla="*/ 440258 w 5069918"/>
                <a:gd name="connsiteY80" fmla="*/ 1840368 h 3111852"/>
                <a:gd name="connsiteX81" fmla="*/ 310360 w 5069918"/>
                <a:gd name="connsiteY81" fmla="*/ 1649481 h 3111852"/>
                <a:gd name="connsiteX82" fmla="*/ 246806 w 5069918"/>
                <a:gd name="connsiteY82" fmla="*/ 1552391 h 3111852"/>
                <a:gd name="connsiteX83" fmla="*/ 186303 w 5069918"/>
                <a:gd name="connsiteY83" fmla="*/ 1453160 h 3111852"/>
                <a:gd name="connsiteX84" fmla="*/ 84390 w 5069918"/>
                <a:gd name="connsiteY84" fmla="*/ 1244980 h 3111852"/>
                <a:gd name="connsiteX85" fmla="*/ 20139 w 5069918"/>
                <a:gd name="connsiteY85" fmla="*/ 1024037 h 3111852"/>
                <a:gd name="connsiteX86" fmla="*/ 0 w 5069918"/>
                <a:gd name="connsiteY86" fmla="*/ 796339 h 3111852"/>
                <a:gd name="connsiteX87" fmla="*/ 102773 w 5069918"/>
                <a:gd name="connsiteY87" fmla="*/ 121376 h 311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069918" h="3111852">
                  <a:moveTo>
                    <a:pt x="145909" y="0"/>
                  </a:moveTo>
                  <a:lnTo>
                    <a:pt x="205279" y="0"/>
                  </a:lnTo>
                  <a:lnTo>
                    <a:pt x="202868" y="5043"/>
                  </a:lnTo>
                  <a:lnTo>
                    <a:pt x="191273" y="30818"/>
                  </a:lnTo>
                  <a:cubicBezTo>
                    <a:pt x="183688" y="48029"/>
                    <a:pt x="176016" y="65240"/>
                    <a:pt x="169129" y="82781"/>
                  </a:cubicBezTo>
                  <a:cubicBezTo>
                    <a:pt x="162242" y="100321"/>
                    <a:pt x="154658" y="117615"/>
                    <a:pt x="148381" y="135320"/>
                  </a:cubicBezTo>
                  <a:cubicBezTo>
                    <a:pt x="121529" y="205646"/>
                    <a:pt x="98775" y="277455"/>
                    <a:pt x="80903" y="350499"/>
                  </a:cubicBezTo>
                  <a:cubicBezTo>
                    <a:pt x="44636" y="496258"/>
                    <a:pt x="26067" y="646299"/>
                    <a:pt x="26154" y="796339"/>
                  </a:cubicBezTo>
                  <a:cubicBezTo>
                    <a:pt x="26590" y="871114"/>
                    <a:pt x="34001" y="945722"/>
                    <a:pt x="49170" y="1018931"/>
                  </a:cubicBezTo>
                  <a:cubicBezTo>
                    <a:pt x="65124" y="1091975"/>
                    <a:pt x="88226" y="1163454"/>
                    <a:pt x="119437" y="1231804"/>
                  </a:cubicBezTo>
                  <a:cubicBezTo>
                    <a:pt x="126847" y="1249016"/>
                    <a:pt x="135478" y="1265815"/>
                    <a:pt x="143672" y="1282696"/>
                  </a:cubicBezTo>
                  <a:cubicBezTo>
                    <a:pt x="152565" y="1299331"/>
                    <a:pt x="161021" y="1316130"/>
                    <a:pt x="170611" y="1332436"/>
                  </a:cubicBezTo>
                  <a:cubicBezTo>
                    <a:pt x="188919" y="1365375"/>
                    <a:pt x="209319" y="1397327"/>
                    <a:pt x="230330" y="1428867"/>
                  </a:cubicBezTo>
                  <a:cubicBezTo>
                    <a:pt x="251253" y="1460489"/>
                    <a:pt x="273658" y="1491288"/>
                    <a:pt x="296237" y="1522004"/>
                  </a:cubicBezTo>
                  <a:cubicBezTo>
                    <a:pt x="319165" y="1552474"/>
                    <a:pt x="342966" y="1582531"/>
                    <a:pt x="366853" y="1612506"/>
                  </a:cubicBezTo>
                  <a:cubicBezTo>
                    <a:pt x="414714" y="1672540"/>
                    <a:pt x="464756" y="1731337"/>
                    <a:pt x="513838" y="1791535"/>
                  </a:cubicBezTo>
                  <a:cubicBezTo>
                    <a:pt x="538509" y="1821510"/>
                    <a:pt x="563094" y="1851732"/>
                    <a:pt x="587330" y="1882283"/>
                  </a:cubicBezTo>
                  <a:cubicBezTo>
                    <a:pt x="611479" y="1912588"/>
                    <a:pt x="635453" y="1944787"/>
                    <a:pt x="658817" y="1974186"/>
                  </a:cubicBezTo>
                  <a:cubicBezTo>
                    <a:pt x="682008" y="2004326"/>
                    <a:pt x="706330" y="2033560"/>
                    <a:pt x="730305" y="2062959"/>
                  </a:cubicBezTo>
                  <a:cubicBezTo>
                    <a:pt x="754977" y="2091864"/>
                    <a:pt x="779474" y="2120768"/>
                    <a:pt x="805018" y="2148685"/>
                  </a:cubicBezTo>
                  <a:cubicBezTo>
                    <a:pt x="855757" y="2204847"/>
                    <a:pt x="908500" y="2258951"/>
                    <a:pt x="963424" y="2310337"/>
                  </a:cubicBezTo>
                  <a:cubicBezTo>
                    <a:pt x="1073444" y="2412862"/>
                    <a:pt x="1192183" y="2504353"/>
                    <a:pt x="1319204" y="2580196"/>
                  </a:cubicBezTo>
                  <a:cubicBezTo>
                    <a:pt x="1382846" y="2617913"/>
                    <a:pt x="1448143" y="2652500"/>
                    <a:pt x="1515882" y="2681651"/>
                  </a:cubicBezTo>
                  <a:cubicBezTo>
                    <a:pt x="1583184" y="2711626"/>
                    <a:pt x="1652666" y="2736908"/>
                    <a:pt x="1723456" y="2758319"/>
                  </a:cubicBezTo>
                  <a:cubicBezTo>
                    <a:pt x="1794246" y="2779812"/>
                    <a:pt x="1866431" y="2797188"/>
                    <a:pt x="1939662" y="2811269"/>
                  </a:cubicBezTo>
                  <a:cubicBezTo>
                    <a:pt x="2012981" y="2825104"/>
                    <a:pt x="2087519" y="2834574"/>
                    <a:pt x="2162581" y="2840916"/>
                  </a:cubicBezTo>
                  <a:cubicBezTo>
                    <a:pt x="2237643" y="2847338"/>
                    <a:pt x="2313489" y="2850139"/>
                    <a:pt x="2389597" y="2850221"/>
                  </a:cubicBezTo>
                  <a:cubicBezTo>
                    <a:pt x="2408602" y="2850221"/>
                    <a:pt x="2427869" y="2850550"/>
                    <a:pt x="2446002" y="2849808"/>
                  </a:cubicBezTo>
                  <a:lnTo>
                    <a:pt x="2473638" y="2849151"/>
                  </a:lnTo>
                  <a:lnTo>
                    <a:pt x="2501187" y="2847832"/>
                  </a:lnTo>
                  <a:cubicBezTo>
                    <a:pt x="2537890" y="2846268"/>
                    <a:pt x="2574418" y="2842809"/>
                    <a:pt x="2610685" y="2838774"/>
                  </a:cubicBezTo>
                  <a:cubicBezTo>
                    <a:pt x="2755926" y="2821975"/>
                    <a:pt x="2897244" y="2785164"/>
                    <a:pt x="3033071" y="2730979"/>
                  </a:cubicBezTo>
                  <a:cubicBezTo>
                    <a:pt x="3101158" y="2704132"/>
                    <a:pt x="3167589" y="2672263"/>
                    <a:pt x="3232974" y="2637430"/>
                  </a:cubicBezTo>
                  <a:cubicBezTo>
                    <a:pt x="3298446" y="2602760"/>
                    <a:pt x="3362697" y="2564303"/>
                    <a:pt x="3425990" y="2523622"/>
                  </a:cubicBezTo>
                  <a:cubicBezTo>
                    <a:pt x="3489282" y="2482859"/>
                    <a:pt x="3551529" y="2439461"/>
                    <a:pt x="3613601" y="2394827"/>
                  </a:cubicBezTo>
                  <a:cubicBezTo>
                    <a:pt x="3644549" y="2372511"/>
                    <a:pt x="3675411" y="2349617"/>
                    <a:pt x="3706185" y="2326642"/>
                  </a:cubicBezTo>
                  <a:lnTo>
                    <a:pt x="3799729" y="2255904"/>
                  </a:lnTo>
                  <a:cubicBezTo>
                    <a:pt x="3926402" y="2160954"/>
                    <a:pt x="4053597" y="2070123"/>
                    <a:pt x="4175561" y="1976821"/>
                  </a:cubicBezTo>
                  <a:cubicBezTo>
                    <a:pt x="4297526" y="1883601"/>
                    <a:pt x="4414084" y="1787582"/>
                    <a:pt x="4517132" y="1683080"/>
                  </a:cubicBezTo>
                  <a:cubicBezTo>
                    <a:pt x="4568480" y="1630705"/>
                    <a:pt x="4616604" y="1576438"/>
                    <a:pt x="4659758" y="1519452"/>
                  </a:cubicBezTo>
                  <a:cubicBezTo>
                    <a:pt x="4702650" y="1462383"/>
                    <a:pt x="4741184" y="1402845"/>
                    <a:pt x="4773178" y="1340423"/>
                  </a:cubicBezTo>
                  <a:cubicBezTo>
                    <a:pt x="4837865" y="1215829"/>
                    <a:pt x="4877446" y="1079787"/>
                    <a:pt x="4892092" y="938311"/>
                  </a:cubicBezTo>
                  <a:cubicBezTo>
                    <a:pt x="4895666" y="902982"/>
                    <a:pt x="4897845" y="867325"/>
                    <a:pt x="4898804" y="831503"/>
                  </a:cubicBezTo>
                  <a:cubicBezTo>
                    <a:pt x="4899066" y="813633"/>
                    <a:pt x="4899414" y="795764"/>
                    <a:pt x="4899153" y="776988"/>
                  </a:cubicBezTo>
                  <a:cubicBezTo>
                    <a:pt x="4898979" y="758460"/>
                    <a:pt x="4899066" y="740012"/>
                    <a:pt x="4898456" y="721484"/>
                  </a:cubicBezTo>
                  <a:cubicBezTo>
                    <a:pt x="4896974" y="647452"/>
                    <a:pt x="4893226" y="573502"/>
                    <a:pt x="4886774" y="499635"/>
                  </a:cubicBezTo>
                  <a:cubicBezTo>
                    <a:pt x="4873610" y="351981"/>
                    <a:pt x="4851030" y="204740"/>
                    <a:pt x="4815896" y="59970"/>
                  </a:cubicBezTo>
                  <a:lnTo>
                    <a:pt x="4798654" y="0"/>
                  </a:lnTo>
                  <a:lnTo>
                    <a:pt x="4909441" y="0"/>
                  </a:lnTo>
                  <a:lnTo>
                    <a:pt x="4921297" y="34112"/>
                  </a:lnTo>
                  <a:cubicBezTo>
                    <a:pt x="4966630" y="181436"/>
                    <a:pt x="5002460" y="331724"/>
                    <a:pt x="5027482" y="483740"/>
                  </a:cubicBezTo>
                  <a:cubicBezTo>
                    <a:pt x="5040123" y="559749"/>
                    <a:pt x="5050323" y="636170"/>
                    <a:pt x="5058082" y="712837"/>
                  </a:cubicBezTo>
                  <a:cubicBezTo>
                    <a:pt x="5060261" y="732025"/>
                    <a:pt x="5061743" y="751213"/>
                    <a:pt x="5063486" y="770400"/>
                  </a:cubicBezTo>
                  <a:cubicBezTo>
                    <a:pt x="5065318" y="789340"/>
                    <a:pt x="5066625" y="809186"/>
                    <a:pt x="5067846" y="829033"/>
                  </a:cubicBezTo>
                  <a:cubicBezTo>
                    <a:pt x="5069851" y="868643"/>
                    <a:pt x="5070461" y="908500"/>
                    <a:pt x="5069414" y="948521"/>
                  </a:cubicBezTo>
                  <a:cubicBezTo>
                    <a:pt x="5067060" y="1028483"/>
                    <a:pt x="5057820" y="1109021"/>
                    <a:pt x="5040732" y="1188571"/>
                  </a:cubicBezTo>
                  <a:cubicBezTo>
                    <a:pt x="5023123" y="1268038"/>
                    <a:pt x="4997578" y="1346435"/>
                    <a:pt x="4964102" y="1421620"/>
                  </a:cubicBezTo>
                  <a:cubicBezTo>
                    <a:pt x="4897409" y="1572485"/>
                    <a:pt x="4799942" y="1709020"/>
                    <a:pt x="4689486" y="1828757"/>
                  </a:cubicBezTo>
                  <a:cubicBezTo>
                    <a:pt x="4579116" y="1949234"/>
                    <a:pt x="4456716" y="2054888"/>
                    <a:pt x="4333792" y="2155355"/>
                  </a:cubicBezTo>
                  <a:cubicBezTo>
                    <a:pt x="4210520" y="2255657"/>
                    <a:pt x="4085853" y="2350524"/>
                    <a:pt x="3965196" y="2446790"/>
                  </a:cubicBezTo>
                  <a:lnTo>
                    <a:pt x="3873745" y="2519916"/>
                  </a:lnTo>
                  <a:cubicBezTo>
                    <a:pt x="3842621" y="2544539"/>
                    <a:pt x="3811324" y="2569162"/>
                    <a:pt x="3779416" y="2593454"/>
                  </a:cubicBezTo>
                  <a:cubicBezTo>
                    <a:pt x="3715862" y="2642123"/>
                    <a:pt x="3650652" y="2689804"/>
                    <a:pt x="3582739" y="2735343"/>
                  </a:cubicBezTo>
                  <a:cubicBezTo>
                    <a:pt x="3514913" y="2780800"/>
                    <a:pt x="3445170" y="2824939"/>
                    <a:pt x="3371851" y="2865126"/>
                  </a:cubicBezTo>
                  <a:cubicBezTo>
                    <a:pt x="3298533" y="2905230"/>
                    <a:pt x="3222687" y="2942452"/>
                    <a:pt x="3143614" y="2974568"/>
                  </a:cubicBezTo>
                  <a:cubicBezTo>
                    <a:pt x="2985994" y="3039625"/>
                    <a:pt x="2815732" y="3083105"/>
                    <a:pt x="2643552" y="3101304"/>
                  </a:cubicBezTo>
                  <a:cubicBezTo>
                    <a:pt x="2600484" y="3105587"/>
                    <a:pt x="2557331" y="3109046"/>
                    <a:pt x="2514264" y="3110445"/>
                  </a:cubicBezTo>
                  <a:lnTo>
                    <a:pt x="2481920" y="3111598"/>
                  </a:lnTo>
                  <a:lnTo>
                    <a:pt x="2449664" y="3111763"/>
                  </a:lnTo>
                  <a:cubicBezTo>
                    <a:pt x="2427869" y="3112092"/>
                    <a:pt x="2407207" y="3111434"/>
                    <a:pt x="2386284" y="3111022"/>
                  </a:cubicBezTo>
                  <a:cubicBezTo>
                    <a:pt x="2344525" y="3110528"/>
                    <a:pt x="2302505" y="3108140"/>
                    <a:pt x="2260658" y="3106080"/>
                  </a:cubicBezTo>
                  <a:cubicBezTo>
                    <a:pt x="2218725" y="3102787"/>
                    <a:pt x="2176791" y="3099740"/>
                    <a:pt x="2134945" y="3094716"/>
                  </a:cubicBezTo>
                  <a:cubicBezTo>
                    <a:pt x="2051165" y="3085246"/>
                    <a:pt x="1967473" y="3072317"/>
                    <a:pt x="1884564" y="3054200"/>
                  </a:cubicBezTo>
                  <a:cubicBezTo>
                    <a:pt x="1801657" y="3036084"/>
                    <a:pt x="1719708" y="3012778"/>
                    <a:pt x="1639764" y="2984286"/>
                  </a:cubicBezTo>
                  <a:cubicBezTo>
                    <a:pt x="1559820" y="2955710"/>
                    <a:pt x="1481969" y="2921618"/>
                    <a:pt x="1407081" y="2882913"/>
                  </a:cubicBezTo>
                  <a:cubicBezTo>
                    <a:pt x="1332455" y="2843633"/>
                    <a:pt x="1260794" y="2799741"/>
                    <a:pt x="1193491" y="2750989"/>
                  </a:cubicBezTo>
                  <a:cubicBezTo>
                    <a:pt x="1058362" y="2653982"/>
                    <a:pt x="939973" y="2540257"/>
                    <a:pt x="836141" y="2418627"/>
                  </a:cubicBezTo>
                  <a:cubicBezTo>
                    <a:pt x="784444" y="2357523"/>
                    <a:pt x="736321" y="2294444"/>
                    <a:pt x="690812" y="2230210"/>
                  </a:cubicBezTo>
                  <a:cubicBezTo>
                    <a:pt x="645217" y="2165978"/>
                    <a:pt x="602674" y="2100345"/>
                    <a:pt x="562397" y="2033725"/>
                  </a:cubicBezTo>
                  <a:cubicBezTo>
                    <a:pt x="541823" y="2000044"/>
                    <a:pt x="522992" y="1968504"/>
                    <a:pt x="502504" y="1936223"/>
                  </a:cubicBezTo>
                  <a:cubicBezTo>
                    <a:pt x="482192" y="1904189"/>
                    <a:pt x="461530" y="1872155"/>
                    <a:pt x="440258" y="1840368"/>
                  </a:cubicBezTo>
                  <a:lnTo>
                    <a:pt x="310360" y="1649481"/>
                  </a:lnTo>
                  <a:cubicBezTo>
                    <a:pt x="288826" y="1617365"/>
                    <a:pt x="267555" y="1585084"/>
                    <a:pt x="246806" y="1552391"/>
                  </a:cubicBezTo>
                  <a:cubicBezTo>
                    <a:pt x="226057" y="1519698"/>
                    <a:pt x="205483" y="1486923"/>
                    <a:pt x="186303" y="1453160"/>
                  </a:cubicBezTo>
                  <a:cubicBezTo>
                    <a:pt x="147857" y="1385962"/>
                    <a:pt x="112550" y="1316790"/>
                    <a:pt x="84390" y="1244980"/>
                  </a:cubicBezTo>
                  <a:cubicBezTo>
                    <a:pt x="55708" y="1173418"/>
                    <a:pt x="34436" y="1099222"/>
                    <a:pt x="20139" y="1024037"/>
                  </a:cubicBezTo>
                  <a:cubicBezTo>
                    <a:pt x="6452" y="948852"/>
                    <a:pt x="0" y="872513"/>
                    <a:pt x="0" y="796339"/>
                  </a:cubicBezTo>
                  <a:cubicBezTo>
                    <a:pt x="850" y="568560"/>
                    <a:pt x="36028" y="341245"/>
                    <a:pt x="102773" y="1213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1BCBF53-F859-485D-8008-16DE1F4FB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3885" y="1"/>
              <a:ext cx="4960549" cy="2918955"/>
            </a:xfrm>
            <a:custGeom>
              <a:avLst/>
              <a:gdLst>
                <a:gd name="connsiteX0" fmla="*/ 154335 w 4960549"/>
                <a:gd name="connsiteY0" fmla="*/ 0 h 2918955"/>
                <a:gd name="connsiteX1" fmla="*/ 347871 w 4960549"/>
                <a:gd name="connsiteY1" fmla="*/ 0 h 2918955"/>
                <a:gd name="connsiteX2" fmla="*/ 268143 w 4960549"/>
                <a:gd name="connsiteY2" fmla="*/ 165468 h 2918955"/>
                <a:gd name="connsiteX3" fmla="*/ 199554 w 4960549"/>
                <a:gd name="connsiteY3" fmla="*/ 358938 h 2918955"/>
                <a:gd name="connsiteX4" fmla="*/ 142104 w 4960549"/>
                <a:gd name="connsiteY4" fmla="*/ 762944 h 2918955"/>
                <a:gd name="connsiteX5" fmla="*/ 166339 w 4960549"/>
                <a:gd name="connsiteY5" fmla="*/ 960748 h 2918955"/>
                <a:gd name="connsiteX6" fmla="*/ 237914 w 4960549"/>
                <a:gd name="connsiteY6" fmla="*/ 1145787 h 2918955"/>
                <a:gd name="connsiteX7" fmla="*/ 287868 w 4960549"/>
                <a:gd name="connsiteY7" fmla="*/ 1232913 h 2918955"/>
                <a:gd name="connsiteX8" fmla="*/ 345232 w 4960549"/>
                <a:gd name="connsiteY8" fmla="*/ 1317239 h 2918955"/>
                <a:gd name="connsiteX9" fmla="*/ 477745 w 4960549"/>
                <a:gd name="connsiteY9" fmla="*/ 1480209 h 2918955"/>
                <a:gd name="connsiteX10" fmla="*/ 621156 w 4960549"/>
                <a:gd name="connsiteY10" fmla="*/ 1644414 h 2918955"/>
                <a:gd name="connsiteX11" fmla="*/ 692469 w 4960549"/>
                <a:gd name="connsiteY11" fmla="*/ 1730140 h 2918955"/>
                <a:gd name="connsiteX12" fmla="*/ 726731 w 4960549"/>
                <a:gd name="connsiteY12" fmla="*/ 1772220 h 2918955"/>
                <a:gd name="connsiteX13" fmla="*/ 760295 w 4960549"/>
                <a:gd name="connsiteY13" fmla="*/ 1812489 h 2918955"/>
                <a:gd name="connsiteX14" fmla="*/ 1048685 w 4960549"/>
                <a:gd name="connsiteY14" fmla="*/ 2110101 h 2918955"/>
                <a:gd name="connsiteX15" fmla="*/ 1202035 w 4960549"/>
                <a:gd name="connsiteY15" fmla="*/ 2244002 h 2918955"/>
                <a:gd name="connsiteX16" fmla="*/ 1362620 w 4960549"/>
                <a:gd name="connsiteY16" fmla="*/ 2367443 h 2918955"/>
                <a:gd name="connsiteX17" fmla="*/ 1721364 w 4960549"/>
                <a:gd name="connsiteY17" fmla="*/ 2562694 h 2918955"/>
                <a:gd name="connsiteX18" fmla="*/ 1922052 w 4960549"/>
                <a:gd name="connsiteY18" fmla="*/ 2617868 h 2918955"/>
                <a:gd name="connsiteX19" fmla="*/ 1973488 w 4960549"/>
                <a:gd name="connsiteY19" fmla="*/ 2627586 h 2918955"/>
                <a:gd name="connsiteX20" fmla="*/ 2025360 w 4960549"/>
                <a:gd name="connsiteY20" fmla="*/ 2635738 h 2918955"/>
                <a:gd name="connsiteX21" fmla="*/ 2130063 w 4960549"/>
                <a:gd name="connsiteY21" fmla="*/ 2647432 h 2918955"/>
                <a:gd name="connsiteX22" fmla="*/ 2182719 w 4960549"/>
                <a:gd name="connsiteY22" fmla="*/ 2651220 h 2918955"/>
                <a:gd name="connsiteX23" fmla="*/ 2235551 w 4960549"/>
                <a:gd name="connsiteY23" fmla="*/ 2653855 h 2918955"/>
                <a:gd name="connsiteX24" fmla="*/ 2288556 w 4960549"/>
                <a:gd name="connsiteY24" fmla="*/ 2655008 h 2918955"/>
                <a:gd name="connsiteX25" fmla="*/ 2341648 w 4960549"/>
                <a:gd name="connsiteY25" fmla="*/ 2654761 h 2918955"/>
                <a:gd name="connsiteX26" fmla="*/ 2368238 w 4960549"/>
                <a:gd name="connsiteY26" fmla="*/ 2654514 h 2918955"/>
                <a:gd name="connsiteX27" fmla="*/ 2393869 w 4960549"/>
                <a:gd name="connsiteY27" fmla="*/ 2653443 h 2918955"/>
                <a:gd name="connsiteX28" fmla="*/ 2419413 w 4960549"/>
                <a:gd name="connsiteY28" fmla="*/ 2652208 h 2918955"/>
                <a:gd name="connsiteX29" fmla="*/ 2444869 w 4960549"/>
                <a:gd name="connsiteY29" fmla="*/ 2650232 h 2918955"/>
                <a:gd name="connsiteX30" fmla="*/ 2545823 w 4960549"/>
                <a:gd name="connsiteY30" fmla="*/ 2638456 h 2918955"/>
                <a:gd name="connsiteX31" fmla="*/ 2930373 w 4960549"/>
                <a:gd name="connsiteY31" fmla="*/ 2519213 h 2918955"/>
                <a:gd name="connsiteX32" fmla="*/ 3285631 w 4960549"/>
                <a:gd name="connsiteY32" fmla="*/ 2310210 h 2918955"/>
                <a:gd name="connsiteX33" fmla="*/ 3371764 w 4960549"/>
                <a:gd name="connsiteY33" fmla="*/ 2248778 h 2918955"/>
                <a:gd name="connsiteX34" fmla="*/ 3457898 w 4960549"/>
                <a:gd name="connsiteY34" fmla="*/ 2185286 h 2918955"/>
                <a:gd name="connsiteX35" fmla="*/ 3632344 w 4960549"/>
                <a:gd name="connsiteY35" fmla="*/ 2053527 h 2918955"/>
                <a:gd name="connsiteX36" fmla="*/ 3990915 w 4960549"/>
                <a:gd name="connsiteY36" fmla="*/ 1798490 h 2918955"/>
                <a:gd name="connsiteX37" fmla="*/ 4324988 w 4960549"/>
                <a:gd name="connsiteY37" fmla="*/ 1544854 h 2918955"/>
                <a:gd name="connsiteX38" fmla="*/ 4592107 w 4960549"/>
                <a:gd name="connsiteY38" fmla="*/ 1254159 h 2918955"/>
                <a:gd name="connsiteX39" fmla="*/ 4683123 w 4960549"/>
                <a:gd name="connsiteY39" fmla="*/ 1085179 h 2918955"/>
                <a:gd name="connsiteX40" fmla="*/ 4738568 w 4960549"/>
                <a:gd name="connsiteY40" fmla="*/ 900551 h 2918955"/>
                <a:gd name="connsiteX41" fmla="*/ 4753913 w 4960549"/>
                <a:gd name="connsiteY41" fmla="*/ 803708 h 2918955"/>
                <a:gd name="connsiteX42" fmla="*/ 4756441 w 4960549"/>
                <a:gd name="connsiteY42" fmla="*/ 779167 h 2918955"/>
                <a:gd name="connsiteX43" fmla="*/ 4758358 w 4960549"/>
                <a:gd name="connsiteY43" fmla="*/ 754133 h 2918955"/>
                <a:gd name="connsiteX44" fmla="*/ 4761147 w 4960549"/>
                <a:gd name="connsiteY44" fmla="*/ 702417 h 2918955"/>
                <a:gd name="connsiteX45" fmla="*/ 4756353 w 4960549"/>
                <a:gd name="connsiteY45" fmla="*/ 495638 h 2918955"/>
                <a:gd name="connsiteX46" fmla="*/ 4725578 w 4960549"/>
                <a:gd name="connsiteY46" fmla="*/ 291411 h 2918955"/>
                <a:gd name="connsiteX47" fmla="*/ 4673358 w 4960549"/>
                <a:gd name="connsiteY47" fmla="*/ 92042 h 2918955"/>
                <a:gd name="connsiteX48" fmla="*/ 4644342 w 4960549"/>
                <a:gd name="connsiteY48" fmla="*/ 0 h 2918955"/>
                <a:gd name="connsiteX49" fmla="*/ 4862756 w 4960549"/>
                <a:gd name="connsiteY49" fmla="*/ 0 h 2918955"/>
                <a:gd name="connsiteX50" fmla="*/ 4876138 w 4960549"/>
                <a:gd name="connsiteY50" fmla="*/ 45680 h 2918955"/>
                <a:gd name="connsiteX51" fmla="*/ 4911707 w 4960549"/>
                <a:gd name="connsiteY51" fmla="*/ 263329 h 2918955"/>
                <a:gd name="connsiteX52" fmla="*/ 4934809 w 4960549"/>
                <a:gd name="connsiteY52" fmla="*/ 481145 h 2918955"/>
                <a:gd name="connsiteX53" fmla="*/ 4953205 w 4960549"/>
                <a:gd name="connsiteY53" fmla="*/ 698959 h 2918955"/>
                <a:gd name="connsiteX54" fmla="*/ 4956953 w 4960549"/>
                <a:gd name="connsiteY54" fmla="*/ 753557 h 2918955"/>
                <a:gd name="connsiteX55" fmla="*/ 4958611 w 4960549"/>
                <a:gd name="connsiteY55" fmla="*/ 781638 h 2918955"/>
                <a:gd name="connsiteX56" fmla="*/ 4959831 w 4960549"/>
                <a:gd name="connsiteY56" fmla="*/ 810213 h 2918955"/>
                <a:gd name="connsiteX57" fmla="*/ 4958174 w 4960549"/>
                <a:gd name="connsiteY57" fmla="*/ 925338 h 2918955"/>
                <a:gd name="connsiteX58" fmla="*/ 4834030 w 4960549"/>
                <a:gd name="connsiteY58" fmla="*/ 1377519 h 2918955"/>
                <a:gd name="connsiteX59" fmla="*/ 4558106 w 4960549"/>
                <a:gd name="connsiteY59" fmla="*/ 1761515 h 2918955"/>
                <a:gd name="connsiteX60" fmla="*/ 4389937 w 4960549"/>
                <a:gd name="connsiteY60" fmla="*/ 1921603 h 2918955"/>
                <a:gd name="connsiteX61" fmla="*/ 4214618 w 4960549"/>
                <a:gd name="connsiteY61" fmla="*/ 2067115 h 2918955"/>
                <a:gd name="connsiteX62" fmla="*/ 3858489 w 4960549"/>
                <a:gd name="connsiteY62" fmla="*/ 2329316 h 2918955"/>
                <a:gd name="connsiteX63" fmla="*/ 3768868 w 4960549"/>
                <a:gd name="connsiteY63" fmla="*/ 2393301 h 2918955"/>
                <a:gd name="connsiteX64" fmla="*/ 3676806 w 4960549"/>
                <a:gd name="connsiteY64" fmla="*/ 2457698 h 2918955"/>
                <a:gd name="connsiteX65" fmla="*/ 3582477 w 4960549"/>
                <a:gd name="connsiteY65" fmla="*/ 2521272 h 2918955"/>
                <a:gd name="connsiteX66" fmla="*/ 3485185 w 4960549"/>
                <a:gd name="connsiteY66" fmla="*/ 2583035 h 2918955"/>
                <a:gd name="connsiteX67" fmla="*/ 3280923 w 4960549"/>
                <a:gd name="connsiteY67" fmla="*/ 2698983 h 2918955"/>
                <a:gd name="connsiteX68" fmla="*/ 3061230 w 4960549"/>
                <a:gd name="connsiteY68" fmla="*/ 2797555 h 2918955"/>
                <a:gd name="connsiteX69" fmla="*/ 2583137 w 4960549"/>
                <a:gd name="connsiteY69" fmla="*/ 2910950 h 2918955"/>
                <a:gd name="connsiteX70" fmla="*/ 2460038 w 4960549"/>
                <a:gd name="connsiteY70" fmla="*/ 2918280 h 2918955"/>
                <a:gd name="connsiteX71" fmla="*/ 2429263 w 4960549"/>
                <a:gd name="connsiteY71" fmla="*/ 2918938 h 2918955"/>
                <a:gd name="connsiteX72" fmla="*/ 2398576 w 4960549"/>
                <a:gd name="connsiteY72" fmla="*/ 2918774 h 2918955"/>
                <a:gd name="connsiteX73" fmla="*/ 2367977 w 4960549"/>
                <a:gd name="connsiteY73" fmla="*/ 2918444 h 2918955"/>
                <a:gd name="connsiteX74" fmla="*/ 2338249 w 4960549"/>
                <a:gd name="connsiteY74" fmla="*/ 2917374 h 2918955"/>
                <a:gd name="connsiteX75" fmla="*/ 2100770 w 4960549"/>
                <a:gd name="connsiteY75" fmla="*/ 2899503 h 2918955"/>
                <a:gd name="connsiteX76" fmla="*/ 1864776 w 4960549"/>
                <a:gd name="connsiteY76" fmla="*/ 2860141 h 2918955"/>
                <a:gd name="connsiteX77" fmla="*/ 1632964 w 4960549"/>
                <a:gd name="connsiteY77" fmla="*/ 2798461 h 2918955"/>
                <a:gd name="connsiteX78" fmla="*/ 1189219 w 4960549"/>
                <a:gd name="connsiteY78" fmla="*/ 2613010 h 2918955"/>
                <a:gd name="connsiteX79" fmla="*/ 815305 w 4960549"/>
                <a:gd name="connsiteY79" fmla="*/ 2324292 h 2918955"/>
                <a:gd name="connsiteX80" fmla="*/ 663699 w 4960549"/>
                <a:gd name="connsiteY80" fmla="*/ 2150535 h 2918955"/>
                <a:gd name="connsiteX81" fmla="*/ 531274 w 4960549"/>
                <a:gd name="connsiteY81" fmla="*/ 1966565 h 2918955"/>
                <a:gd name="connsiteX82" fmla="*/ 500325 w 4960549"/>
                <a:gd name="connsiteY82" fmla="*/ 1919709 h 2918955"/>
                <a:gd name="connsiteX83" fmla="*/ 470771 w 4960549"/>
                <a:gd name="connsiteY83" fmla="*/ 1874252 h 2918955"/>
                <a:gd name="connsiteX84" fmla="*/ 412448 w 4960549"/>
                <a:gd name="connsiteY84" fmla="*/ 1786137 h 2918955"/>
                <a:gd name="connsiteX85" fmla="*/ 291616 w 4960549"/>
                <a:gd name="connsiteY85" fmla="*/ 1606122 h 2918955"/>
                <a:gd name="connsiteX86" fmla="*/ 173662 w 4960549"/>
                <a:gd name="connsiteY86" fmla="*/ 1415812 h 2918955"/>
                <a:gd name="connsiteX87" fmla="*/ 120483 w 4960549"/>
                <a:gd name="connsiteY87" fmla="*/ 1314934 h 2918955"/>
                <a:gd name="connsiteX88" fmla="*/ 75324 w 4960549"/>
                <a:gd name="connsiteY88" fmla="*/ 1209361 h 2918955"/>
                <a:gd name="connsiteX89" fmla="*/ 40713 w 4960549"/>
                <a:gd name="connsiteY89" fmla="*/ 1099837 h 2918955"/>
                <a:gd name="connsiteX90" fmla="*/ 27811 w 4960549"/>
                <a:gd name="connsiteY90" fmla="*/ 1044004 h 2918955"/>
                <a:gd name="connsiteX91" fmla="*/ 22144 w 4960549"/>
                <a:gd name="connsiteY91" fmla="*/ 1016004 h 2918955"/>
                <a:gd name="connsiteX92" fmla="*/ 17436 w 4960549"/>
                <a:gd name="connsiteY92" fmla="*/ 987923 h 2918955"/>
                <a:gd name="connsiteX93" fmla="*/ 0 w 4960549"/>
                <a:gd name="connsiteY93" fmla="*/ 762944 h 2918955"/>
                <a:gd name="connsiteX94" fmla="*/ 48385 w 4960549"/>
                <a:gd name="connsiteY94" fmla="*/ 324597 h 2918955"/>
                <a:gd name="connsiteX95" fmla="*/ 108474 w 4960549"/>
                <a:gd name="connsiteY95" fmla="*/ 110839 h 29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960549" h="2918955">
                  <a:moveTo>
                    <a:pt x="154335" y="0"/>
                  </a:moveTo>
                  <a:lnTo>
                    <a:pt x="347871" y="0"/>
                  </a:lnTo>
                  <a:lnTo>
                    <a:pt x="268143" y="165468"/>
                  </a:lnTo>
                  <a:cubicBezTo>
                    <a:pt x="241575" y="228661"/>
                    <a:pt x="218473" y="293182"/>
                    <a:pt x="199554" y="358938"/>
                  </a:cubicBezTo>
                  <a:cubicBezTo>
                    <a:pt x="161632" y="490121"/>
                    <a:pt x="142016" y="626491"/>
                    <a:pt x="142104" y="762944"/>
                  </a:cubicBezTo>
                  <a:cubicBezTo>
                    <a:pt x="142888" y="829977"/>
                    <a:pt x="149862" y="896516"/>
                    <a:pt x="166339" y="960748"/>
                  </a:cubicBezTo>
                  <a:cubicBezTo>
                    <a:pt x="182555" y="1025063"/>
                    <a:pt x="207750" y="1086579"/>
                    <a:pt x="237914" y="1145787"/>
                  </a:cubicBezTo>
                  <a:cubicBezTo>
                    <a:pt x="253170" y="1175351"/>
                    <a:pt x="270084" y="1204338"/>
                    <a:pt x="287868" y="1232913"/>
                  </a:cubicBezTo>
                  <a:cubicBezTo>
                    <a:pt x="305914" y="1261406"/>
                    <a:pt x="325181" y="1289488"/>
                    <a:pt x="345232" y="1317239"/>
                  </a:cubicBezTo>
                  <a:cubicBezTo>
                    <a:pt x="385858" y="1372578"/>
                    <a:pt x="431017" y="1426270"/>
                    <a:pt x="477745" y="1480209"/>
                  </a:cubicBezTo>
                  <a:cubicBezTo>
                    <a:pt x="524474" y="1534231"/>
                    <a:pt x="573294" y="1588252"/>
                    <a:pt x="621156" y="1644414"/>
                  </a:cubicBezTo>
                  <a:cubicBezTo>
                    <a:pt x="645130" y="1672413"/>
                    <a:pt x="668843" y="1701070"/>
                    <a:pt x="692469" y="1730140"/>
                  </a:cubicBezTo>
                  <a:lnTo>
                    <a:pt x="726731" y="1772220"/>
                  </a:lnTo>
                  <a:cubicBezTo>
                    <a:pt x="737977" y="1785644"/>
                    <a:pt x="748700" y="1799396"/>
                    <a:pt x="760295" y="1812489"/>
                  </a:cubicBezTo>
                  <a:cubicBezTo>
                    <a:pt x="850788" y="1919050"/>
                    <a:pt x="948952" y="2017128"/>
                    <a:pt x="1048685" y="2110101"/>
                  </a:cubicBezTo>
                  <a:cubicBezTo>
                    <a:pt x="1098814" y="2156382"/>
                    <a:pt x="1149814" y="2201097"/>
                    <a:pt x="1202035" y="2244002"/>
                  </a:cubicBezTo>
                  <a:cubicBezTo>
                    <a:pt x="1254256" y="2286906"/>
                    <a:pt x="1307435" y="2328410"/>
                    <a:pt x="1362620" y="2367443"/>
                  </a:cubicBezTo>
                  <a:cubicBezTo>
                    <a:pt x="1472554" y="2445675"/>
                    <a:pt x="1591118" y="2515590"/>
                    <a:pt x="1721364" y="2562694"/>
                  </a:cubicBezTo>
                  <a:cubicBezTo>
                    <a:pt x="1786314" y="2586246"/>
                    <a:pt x="1853617" y="2604280"/>
                    <a:pt x="1922052" y="2617868"/>
                  </a:cubicBezTo>
                  <a:cubicBezTo>
                    <a:pt x="1939227" y="2621080"/>
                    <a:pt x="1956227" y="2624786"/>
                    <a:pt x="1973488" y="2627586"/>
                  </a:cubicBezTo>
                  <a:lnTo>
                    <a:pt x="2025360" y="2635738"/>
                  </a:lnTo>
                  <a:cubicBezTo>
                    <a:pt x="2060145" y="2640103"/>
                    <a:pt x="2094930" y="2644714"/>
                    <a:pt x="2130063" y="2647432"/>
                  </a:cubicBezTo>
                  <a:cubicBezTo>
                    <a:pt x="2147587" y="2648996"/>
                    <a:pt x="2165109" y="2650479"/>
                    <a:pt x="2182719" y="2651220"/>
                  </a:cubicBezTo>
                  <a:cubicBezTo>
                    <a:pt x="2200330" y="2652043"/>
                    <a:pt x="2217853" y="2653361"/>
                    <a:pt x="2235551" y="2653855"/>
                  </a:cubicBezTo>
                  <a:lnTo>
                    <a:pt x="2288556" y="2655008"/>
                  </a:lnTo>
                  <a:cubicBezTo>
                    <a:pt x="2306166" y="2655419"/>
                    <a:pt x="2323951" y="2654843"/>
                    <a:pt x="2341648" y="2654761"/>
                  </a:cubicBezTo>
                  <a:lnTo>
                    <a:pt x="2368238" y="2654514"/>
                  </a:lnTo>
                  <a:cubicBezTo>
                    <a:pt x="2376869" y="2654267"/>
                    <a:pt x="2385325" y="2653773"/>
                    <a:pt x="2393869" y="2653443"/>
                  </a:cubicBezTo>
                  <a:cubicBezTo>
                    <a:pt x="2402412" y="2653031"/>
                    <a:pt x="2410956" y="2652785"/>
                    <a:pt x="2419413" y="2652208"/>
                  </a:cubicBezTo>
                  <a:lnTo>
                    <a:pt x="2444869" y="2650232"/>
                  </a:lnTo>
                  <a:cubicBezTo>
                    <a:pt x="2478782" y="2647679"/>
                    <a:pt x="2512433" y="2643397"/>
                    <a:pt x="2545823" y="2638456"/>
                  </a:cubicBezTo>
                  <a:cubicBezTo>
                    <a:pt x="2679470" y="2617539"/>
                    <a:pt x="2807973" y="2576612"/>
                    <a:pt x="2930373" y="2519213"/>
                  </a:cubicBezTo>
                  <a:cubicBezTo>
                    <a:pt x="3053210" y="2462475"/>
                    <a:pt x="3170117" y="2389842"/>
                    <a:pt x="3285631" y="2310210"/>
                  </a:cubicBezTo>
                  <a:cubicBezTo>
                    <a:pt x="3314487" y="2290364"/>
                    <a:pt x="3343169" y="2269612"/>
                    <a:pt x="3371764" y="2248778"/>
                  </a:cubicBezTo>
                  <a:cubicBezTo>
                    <a:pt x="3400534" y="2227943"/>
                    <a:pt x="3429216" y="2206779"/>
                    <a:pt x="3457898" y="2185286"/>
                  </a:cubicBezTo>
                  <a:lnTo>
                    <a:pt x="3632344" y="2053527"/>
                  </a:lnTo>
                  <a:cubicBezTo>
                    <a:pt x="3752043" y="1963848"/>
                    <a:pt x="3872873" y="1880345"/>
                    <a:pt x="3990915" y="1798490"/>
                  </a:cubicBezTo>
                  <a:cubicBezTo>
                    <a:pt x="4108869" y="1716634"/>
                    <a:pt x="4222377" y="1633955"/>
                    <a:pt x="4324988" y="1544854"/>
                  </a:cubicBezTo>
                  <a:cubicBezTo>
                    <a:pt x="4427599" y="1455916"/>
                    <a:pt x="4520271" y="1361132"/>
                    <a:pt x="4592107" y="1254159"/>
                  </a:cubicBezTo>
                  <a:cubicBezTo>
                    <a:pt x="4628025" y="1200715"/>
                    <a:pt x="4658712" y="1144388"/>
                    <a:pt x="4683123" y="1085179"/>
                  </a:cubicBezTo>
                  <a:cubicBezTo>
                    <a:pt x="4707707" y="1026051"/>
                    <a:pt x="4725405" y="964125"/>
                    <a:pt x="4738568" y="900551"/>
                  </a:cubicBezTo>
                  <a:cubicBezTo>
                    <a:pt x="4745107" y="868764"/>
                    <a:pt x="4750338" y="836400"/>
                    <a:pt x="4753913" y="803708"/>
                  </a:cubicBezTo>
                  <a:cubicBezTo>
                    <a:pt x="4754959" y="795555"/>
                    <a:pt x="4755656" y="787320"/>
                    <a:pt x="4756441" y="779167"/>
                  </a:cubicBezTo>
                  <a:cubicBezTo>
                    <a:pt x="4757137" y="770932"/>
                    <a:pt x="4758010" y="762862"/>
                    <a:pt x="4758358" y="754133"/>
                  </a:cubicBezTo>
                  <a:lnTo>
                    <a:pt x="4761147" y="702417"/>
                  </a:lnTo>
                  <a:cubicBezTo>
                    <a:pt x="4763677" y="633409"/>
                    <a:pt x="4762107" y="564317"/>
                    <a:pt x="4756353" y="495638"/>
                  </a:cubicBezTo>
                  <a:cubicBezTo>
                    <a:pt x="4750774" y="426876"/>
                    <a:pt x="4740051" y="358691"/>
                    <a:pt x="4725578" y="291411"/>
                  </a:cubicBezTo>
                  <a:cubicBezTo>
                    <a:pt x="4710932" y="224131"/>
                    <a:pt x="4692625" y="157758"/>
                    <a:pt x="4673358" y="92042"/>
                  </a:cubicBezTo>
                  <a:lnTo>
                    <a:pt x="4644342" y="0"/>
                  </a:lnTo>
                  <a:lnTo>
                    <a:pt x="4862756" y="0"/>
                  </a:lnTo>
                  <a:lnTo>
                    <a:pt x="4876138" y="45680"/>
                  </a:lnTo>
                  <a:cubicBezTo>
                    <a:pt x="4892005" y="117818"/>
                    <a:pt x="4903077" y="190532"/>
                    <a:pt x="4911707" y="263329"/>
                  </a:cubicBezTo>
                  <a:cubicBezTo>
                    <a:pt x="4920513" y="336044"/>
                    <a:pt x="4927575" y="408677"/>
                    <a:pt x="4934809" y="481145"/>
                  </a:cubicBezTo>
                  <a:cubicBezTo>
                    <a:pt x="4941697" y="553694"/>
                    <a:pt x="4947799" y="626244"/>
                    <a:pt x="4953205" y="698959"/>
                  </a:cubicBezTo>
                  <a:lnTo>
                    <a:pt x="4956953" y="753557"/>
                  </a:lnTo>
                  <a:cubicBezTo>
                    <a:pt x="4957651" y="762533"/>
                    <a:pt x="4958087" y="772168"/>
                    <a:pt x="4958611" y="781638"/>
                  </a:cubicBezTo>
                  <a:cubicBezTo>
                    <a:pt x="4959133" y="791108"/>
                    <a:pt x="4959657" y="800661"/>
                    <a:pt x="4959831" y="810213"/>
                  </a:cubicBezTo>
                  <a:cubicBezTo>
                    <a:pt x="4961139" y="848341"/>
                    <a:pt x="4960703" y="886798"/>
                    <a:pt x="4958174" y="925338"/>
                  </a:cubicBezTo>
                  <a:cubicBezTo>
                    <a:pt x="4948759" y="1079578"/>
                    <a:pt x="4904907" y="1234972"/>
                    <a:pt x="4834030" y="1377519"/>
                  </a:cubicBezTo>
                  <a:cubicBezTo>
                    <a:pt x="4763327" y="1520478"/>
                    <a:pt x="4665861" y="1648779"/>
                    <a:pt x="4558106" y="1761515"/>
                  </a:cubicBezTo>
                  <a:cubicBezTo>
                    <a:pt x="4504229" y="1818090"/>
                    <a:pt x="4447650" y="1871123"/>
                    <a:pt x="4389937" y="1921603"/>
                  </a:cubicBezTo>
                  <a:cubicBezTo>
                    <a:pt x="4332223" y="1972083"/>
                    <a:pt x="4273726" y="2020669"/>
                    <a:pt x="4214618" y="2067115"/>
                  </a:cubicBezTo>
                  <a:cubicBezTo>
                    <a:pt x="4096664" y="2160417"/>
                    <a:pt x="3976094" y="2245484"/>
                    <a:pt x="3858489" y="2329316"/>
                  </a:cubicBezTo>
                  <a:lnTo>
                    <a:pt x="3768868" y="2393301"/>
                  </a:lnTo>
                  <a:cubicBezTo>
                    <a:pt x="3738529" y="2414794"/>
                    <a:pt x="3707929" y="2436452"/>
                    <a:pt x="3676806" y="2457698"/>
                  </a:cubicBezTo>
                  <a:cubicBezTo>
                    <a:pt x="3645770" y="2479027"/>
                    <a:pt x="3614385" y="2500273"/>
                    <a:pt x="3582477" y="2521272"/>
                  </a:cubicBezTo>
                  <a:cubicBezTo>
                    <a:pt x="3550483" y="2542107"/>
                    <a:pt x="3518226" y="2562776"/>
                    <a:pt x="3485185" y="2583035"/>
                  </a:cubicBezTo>
                  <a:cubicBezTo>
                    <a:pt x="3419451" y="2623633"/>
                    <a:pt x="3351625" y="2662996"/>
                    <a:pt x="3280923" y="2698983"/>
                  </a:cubicBezTo>
                  <a:cubicBezTo>
                    <a:pt x="3210307" y="2735134"/>
                    <a:pt x="3137251" y="2768732"/>
                    <a:pt x="3061230" y="2797555"/>
                  </a:cubicBezTo>
                  <a:cubicBezTo>
                    <a:pt x="2909886" y="2856024"/>
                    <a:pt x="2747295" y="2895468"/>
                    <a:pt x="2583137" y="2910950"/>
                  </a:cubicBezTo>
                  <a:cubicBezTo>
                    <a:pt x="2542075" y="2914657"/>
                    <a:pt x="2501013" y="2917456"/>
                    <a:pt x="2460038" y="2918280"/>
                  </a:cubicBezTo>
                  <a:lnTo>
                    <a:pt x="2429263" y="2918938"/>
                  </a:lnTo>
                  <a:cubicBezTo>
                    <a:pt x="2419064" y="2919021"/>
                    <a:pt x="2408777" y="2918774"/>
                    <a:pt x="2398576" y="2918774"/>
                  </a:cubicBezTo>
                  <a:lnTo>
                    <a:pt x="2367977" y="2918444"/>
                  </a:lnTo>
                  <a:lnTo>
                    <a:pt x="2338249" y="2917374"/>
                  </a:lnTo>
                  <a:cubicBezTo>
                    <a:pt x="2259089" y="2914985"/>
                    <a:pt x="2179756" y="2909057"/>
                    <a:pt x="2100770" y="2899503"/>
                  </a:cubicBezTo>
                  <a:cubicBezTo>
                    <a:pt x="2021699" y="2890445"/>
                    <a:pt x="1942801" y="2877434"/>
                    <a:pt x="1864776" y="2860141"/>
                  </a:cubicBezTo>
                  <a:cubicBezTo>
                    <a:pt x="1786836" y="2842683"/>
                    <a:pt x="1709508" y="2822013"/>
                    <a:pt x="1632964" y="2798461"/>
                  </a:cubicBezTo>
                  <a:cubicBezTo>
                    <a:pt x="1480138" y="2750946"/>
                    <a:pt x="1329055" y="2691818"/>
                    <a:pt x="1189219" y="2613010"/>
                  </a:cubicBezTo>
                  <a:cubicBezTo>
                    <a:pt x="1049296" y="2534366"/>
                    <a:pt x="924367" y="2434640"/>
                    <a:pt x="815305" y="2324292"/>
                  </a:cubicBezTo>
                  <a:cubicBezTo>
                    <a:pt x="760469" y="2269200"/>
                    <a:pt x="710603" y="2210567"/>
                    <a:pt x="663699" y="2150535"/>
                  </a:cubicBezTo>
                  <a:cubicBezTo>
                    <a:pt x="617059" y="2090255"/>
                    <a:pt x="572684" y="2029069"/>
                    <a:pt x="531274" y="1966565"/>
                  </a:cubicBezTo>
                  <a:cubicBezTo>
                    <a:pt x="520638" y="1951084"/>
                    <a:pt x="510612" y="1935355"/>
                    <a:pt x="500325" y="1919709"/>
                  </a:cubicBezTo>
                  <a:lnTo>
                    <a:pt x="470771" y="1874252"/>
                  </a:lnTo>
                  <a:cubicBezTo>
                    <a:pt x="451853" y="1844853"/>
                    <a:pt x="432238" y="1815701"/>
                    <a:pt x="412448" y="1786137"/>
                  </a:cubicBezTo>
                  <a:lnTo>
                    <a:pt x="291616" y="1606122"/>
                  </a:lnTo>
                  <a:cubicBezTo>
                    <a:pt x="251078" y="1544771"/>
                    <a:pt x="211062" y="1481609"/>
                    <a:pt x="173662" y="1415812"/>
                  </a:cubicBezTo>
                  <a:cubicBezTo>
                    <a:pt x="155005" y="1382872"/>
                    <a:pt x="136960" y="1349355"/>
                    <a:pt x="120483" y="1314934"/>
                  </a:cubicBezTo>
                  <a:cubicBezTo>
                    <a:pt x="104093" y="1280429"/>
                    <a:pt x="88837" y="1245266"/>
                    <a:pt x="75324" y="1209361"/>
                  </a:cubicBezTo>
                  <a:cubicBezTo>
                    <a:pt x="62072" y="1173375"/>
                    <a:pt x="50303" y="1136893"/>
                    <a:pt x="40713" y="1099837"/>
                  </a:cubicBezTo>
                  <a:cubicBezTo>
                    <a:pt x="36180" y="1081308"/>
                    <a:pt x="31560" y="1062697"/>
                    <a:pt x="27811" y="1044004"/>
                  </a:cubicBezTo>
                  <a:lnTo>
                    <a:pt x="22144" y="1016004"/>
                  </a:lnTo>
                  <a:lnTo>
                    <a:pt x="17436" y="987923"/>
                  </a:lnTo>
                  <a:cubicBezTo>
                    <a:pt x="5144" y="912986"/>
                    <a:pt x="0" y="837636"/>
                    <a:pt x="0" y="762944"/>
                  </a:cubicBezTo>
                  <a:cubicBezTo>
                    <a:pt x="349" y="615951"/>
                    <a:pt x="16652" y="468957"/>
                    <a:pt x="48385" y="324597"/>
                  </a:cubicBezTo>
                  <a:cubicBezTo>
                    <a:pt x="64209" y="252459"/>
                    <a:pt x="84238" y="181021"/>
                    <a:pt x="108474" y="11083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36F5721-88D0-4683-BB23-289611A4A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666325 w 4934374"/>
                <a:gd name="connsiteY1" fmla="*/ 0 h 2888360"/>
                <a:gd name="connsiteX2" fmla="*/ 626038 w 4934374"/>
                <a:gd name="connsiteY2" fmla="*/ 65170 h 2888360"/>
                <a:gd name="connsiteX3" fmla="*/ 435986 w 4934374"/>
                <a:gd name="connsiteY3" fmla="*/ 779635 h 2888360"/>
                <a:gd name="connsiteX4" fmla="*/ 750530 w 4934374"/>
                <a:gd name="connsiteY4" fmla="*/ 1443043 h 2888360"/>
                <a:gd name="connsiteX5" fmla="*/ 909024 w 4934374"/>
                <a:gd name="connsiteY5" fmla="*/ 1653610 h 2888360"/>
                <a:gd name="connsiteX6" fmla="*/ 2396223 w 4934374"/>
                <a:gd name="connsiteY6" fmla="*/ 2476694 h 2888360"/>
                <a:gd name="connsiteX7" fmla="*/ 3525201 w 4934374"/>
                <a:gd name="connsiteY7" fmla="*/ 1970327 h 2888360"/>
                <a:gd name="connsiteX8" fmla="*/ 3662596 w 4934374"/>
                <a:gd name="connsiteY8" fmla="*/ 1869778 h 2888360"/>
                <a:gd name="connsiteX9" fmla="*/ 4287500 w 4934374"/>
                <a:gd name="connsiteY9" fmla="*/ 1344141 h 2888360"/>
                <a:gd name="connsiteX10" fmla="*/ 4498563 w 4934374"/>
                <a:gd name="connsiteY10" fmla="*/ 779635 h 2888360"/>
                <a:gd name="connsiteX11" fmla="*/ 4376239 w 4934374"/>
                <a:gd name="connsiteY11" fmla="*/ 16511 h 2888360"/>
                <a:gd name="connsiteX12" fmla="*/ 4369703 w 4934374"/>
                <a:gd name="connsiteY12" fmla="*/ 0 h 2888360"/>
                <a:gd name="connsiteX13" fmla="*/ 4823642 w 4934374"/>
                <a:gd name="connsiteY13" fmla="*/ 0 h 2888360"/>
                <a:gd name="connsiteX14" fmla="*/ 4850554 w 4934374"/>
                <a:gd name="connsiteY14" fmla="*/ 89409 h 2888360"/>
                <a:gd name="connsiteX15" fmla="*/ 4934374 w 4934374"/>
                <a:gd name="connsiteY15" fmla="*/ 779553 h 2888360"/>
                <a:gd name="connsiteX16" fmla="*/ 3793540 w 4934374"/>
                <a:gd name="connsiteY16" fmla="*/ 2294701 h 2888360"/>
                <a:gd name="connsiteX17" fmla="*/ 2396135 w 4934374"/>
                <a:gd name="connsiteY17" fmla="*/ 2888360 h 2888360"/>
                <a:gd name="connsiteX18" fmla="*/ 548273 w 4934374"/>
                <a:gd name="connsiteY18" fmla="*/ 1884684 h 2888360"/>
                <a:gd name="connsiteX19" fmla="*/ 0 w 4934374"/>
                <a:gd name="connsiteY19" fmla="*/ 779553 h 2888360"/>
                <a:gd name="connsiteX20" fmla="*/ 137335 w 4934374"/>
                <a:gd name="connsiteY20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666325" y="0"/>
                  </a:lnTo>
                  <a:lnTo>
                    <a:pt x="626038" y="65170"/>
                  </a:lnTo>
                  <a:cubicBezTo>
                    <a:pt x="499976" y="295913"/>
                    <a:pt x="435986" y="536292"/>
                    <a:pt x="435986" y="779635"/>
                  </a:cubicBezTo>
                  <a:cubicBezTo>
                    <a:pt x="435986" y="1024707"/>
                    <a:pt x="538074" y="1167830"/>
                    <a:pt x="750530" y="1443043"/>
                  </a:cubicBezTo>
                  <a:cubicBezTo>
                    <a:pt x="801792" y="1509416"/>
                    <a:pt x="854797" y="1578096"/>
                    <a:pt x="909024" y="1653610"/>
                  </a:cubicBezTo>
                  <a:cubicBezTo>
                    <a:pt x="1323389" y="2230552"/>
                    <a:pt x="1768180" y="2476694"/>
                    <a:pt x="2396223" y="2476694"/>
                  </a:cubicBezTo>
                  <a:cubicBezTo>
                    <a:pt x="2808409" y="2476694"/>
                    <a:pt x="3110835" y="2276173"/>
                    <a:pt x="3525201" y="1970327"/>
                  </a:cubicBezTo>
                  <a:cubicBezTo>
                    <a:pt x="3571493" y="1936152"/>
                    <a:pt x="3617786" y="1902388"/>
                    <a:pt x="3662596" y="1869778"/>
                  </a:cubicBezTo>
                  <a:cubicBezTo>
                    <a:pt x="3905479" y="1692809"/>
                    <a:pt x="4134849" y="1525640"/>
                    <a:pt x="4287500" y="1344141"/>
                  </a:cubicBezTo>
                  <a:cubicBezTo>
                    <a:pt x="4433439" y="1170630"/>
                    <a:pt x="4498563" y="996543"/>
                    <a:pt x="4498563" y="779635"/>
                  </a:cubicBezTo>
                  <a:cubicBezTo>
                    <a:pt x="4498563" y="507799"/>
                    <a:pt x="4456499" y="249674"/>
                    <a:pt x="4376239" y="16511"/>
                  </a:cubicBezTo>
                  <a:lnTo>
                    <a:pt x="4369703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C43E93-F81B-4DAE-9F0A-DF9299A8C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767292 w 4934374"/>
                <a:gd name="connsiteY1" fmla="*/ 0 h 2888360"/>
                <a:gd name="connsiteX2" fmla="*/ 703453 w 4934374"/>
                <a:gd name="connsiteY2" fmla="*/ 102886 h 2888360"/>
                <a:gd name="connsiteX3" fmla="*/ 523079 w 4934374"/>
                <a:gd name="connsiteY3" fmla="*/ 779635 h 2888360"/>
                <a:gd name="connsiteX4" fmla="*/ 820885 w 4934374"/>
                <a:gd name="connsiteY4" fmla="*/ 1394539 h 2888360"/>
                <a:gd name="connsiteX5" fmla="*/ 981122 w 4934374"/>
                <a:gd name="connsiteY5" fmla="*/ 1607412 h 2888360"/>
                <a:gd name="connsiteX6" fmla="*/ 1592426 w 4934374"/>
                <a:gd name="connsiteY6" fmla="*/ 2196871 h 2888360"/>
                <a:gd name="connsiteX7" fmla="*/ 2396135 w 4934374"/>
                <a:gd name="connsiteY7" fmla="*/ 2394345 h 2888360"/>
                <a:gd name="connsiteX8" fmla="*/ 2913111 w 4934374"/>
                <a:gd name="connsiteY8" fmla="*/ 2268597 h 2888360"/>
                <a:gd name="connsiteX9" fmla="*/ 3471411 w 4934374"/>
                <a:gd name="connsiteY9" fmla="*/ 1905518 h 2888360"/>
                <a:gd name="connsiteX10" fmla="*/ 3609242 w 4934374"/>
                <a:gd name="connsiteY10" fmla="*/ 1804640 h 2888360"/>
                <a:gd name="connsiteX11" fmla="*/ 4219151 w 4934374"/>
                <a:gd name="connsiteY11" fmla="*/ 1292919 h 2888360"/>
                <a:gd name="connsiteX12" fmla="*/ 4411295 w 4934374"/>
                <a:gd name="connsiteY12" fmla="*/ 779635 h 2888360"/>
                <a:gd name="connsiteX13" fmla="*/ 4294235 w 4934374"/>
                <a:gd name="connsiteY13" fmla="*/ 44685 h 2888360"/>
                <a:gd name="connsiteX14" fmla="*/ 4276624 w 4934374"/>
                <a:gd name="connsiteY14" fmla="*/ 0 h 2888360"/>
                <a:gd name="connsiteX15" fmla="*/ 4823642 w 4934374"/>
                <a:gd name="connsiteY15" fmla="*/ 0 h 2888360"/>
                <a:gd name="connsiteX16" fmla="*/ 4850554 w 4934374"/>
                <a:gd name="connsiteY16" fmla="*/ 89409 h 2888360"/>
                <a:gd name="connsiteX17" fmla="*/ 4934374 w 4934374"/>
                <a:gd name="connsiteY17" fmla="*/ 779553 h 2888360"/>
                <a:gd name="connsiteX18" fmla="*/ 3793540 w 4934374"/>
                <a:gd name="connsiteY18" fmla="*/ 2294701 h 2888360"/>
                <a:gd name="connsiteX19" fmla="*/ 2396135 w 4934374"/>
                <a:gd name="connsiteY19" fmla="*/ 2888360 h 2888360"/>
                <a:gd name="connsiteX20" fmla="*/ 548273 w 4934374"/>
                <a:gd name="connsiteY20" fmla="*/ 1884684 h 2888360"/>
                <a:gd name="connsiteX21" fmla="*/ 0 w 4934374"/>
                <a:gd name="connsiteY21" fmla="*/ 779553 h 2888360"/>
                <a:gd name="connsiteX22" fmla="*/ 137335 w 4934374"/>
                <a:gd name="connsiteY22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767292" y="0"/>
                  </a:lnTo>
                  <a:lnTo>
                    <a:pt x="703453" y="102886"/>
                  </a:lnTo>
                  <a:cubicBezTo>
                    <a:pt x="583756" y="321853"/>
                    <a:pt x="523079" y="549550"/>
                    <a:pt x="523079" y="779635"/>
                  </a:cubicBezTo>
                  <a:cubicBezTo>
                    <a:pt x="523079" y="999508"/>
                    <a:pt x="614356" y="1127068"/>
                    <a:pt x="820885" y="1394539"/>
                  </a:cubicBezTo>
                  <a:cubicBezTo>
                    <a:pt x="872582" y="1461489"/>
                    <a:pt x="926023" y="1530745"/>
                    <a:pt x="981122" y="1607412"/>
                  </a:cubicBezTo>
                  <a:cubicBezTo>
                    <a:pt x="1175968" y="1878671"/>
                    <a:pt x="1375871" y="2071535"/>
                    <a:pt x="1592426" y="2196871"/>
                  </a:cubicBezTo>
                  <a:cubicBezTo>
                    <a:pt x="1821970" y="2329783"/>
                    <a:pt x="2084904" y="2394345"/>
                    <a:pt x="2396135" y="2394345"/>
                  </a:cubicBezTo>
                  <a:cubicBezTo>
                    <a:pt x="2572762" y="2394345"/>
                    <a:pt x="2737009" y="2354405"/>
                    <a:pt x="2913111" y="2268597"/>
                  </a:cubicBezTo>
                  <a:cubicBezTo>
                    <a:pt x="3093922" y="2180483"/>
                    <a:pt x="3272903" y="2052018"/>
                    <a:pt x="3471411" y="1905518"/>
                  </a:cubicBezTo>
                  <a:cubicBezTo>
                    <a:pt x="3517964" y="1871178"/>
                    <a:pt x="3564344" y="1837332"/>
                    <a:pt x="3609242" y="1804640"/>
                  </a:cubicBezTo>
                  <a:cubicBezTo>
                    <a:pt x="3847765" y="1630800"/>
                    <a:pt x="4073038" y="1466594"/>
                    <a:pt x="4219151" y="1292919"/>
                  </a:cubicBezTo>
                  <a:cubicBezTo>
                    <a:pt x="4353843" y="1132832"/>
                    <a:pt x="4411295" y="979332"/>
                    <a:pt x="4411295" y="779635"/>
                  </a:cubicBezTo>
                  <a:cubicBezTo>
                    <a:pt x="4411295" y="517475"/>
                    <a:pt x="4371040" y="268882"/>
                    <a:pt x="4294235" y="44685"/>
                  </a:cubicBezTo>
                  <a:lnTo>
                    <a:pt x="4276624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EECE7B-E861-4242-BD71-ADD8F2DD3E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7711" y="0"/>
              <a:ext cx="5069918" cy="3133064"/>
            </a:xfrm>
            <a:custGeom>
              <a:avLst/>
              <a:gdLst>
                <a:gd name="connsiteX0" fmla="*/ 153448 w 5069918"/>
                <a:gd name="connsiteY0" fmla="*/ 0 h 3133064"/>
                <a:gd name="connsiteX1" fmla="*/ 215434 w 5069918"/>
                <a:gd name="connsiteY1" fmla="*/ 0 h 3133064"/>
                <a:gd name="connsiteX2" fmla="*/ 215073 w 5069918"/>
                <a:gd name="connsiteY2" fmla="*/ 727 h 3133064"/>
                <a:gd name="connsiteX3" fmla="*/ 202868 w 5069918"/>
                <a:gd name="connsiteY3" fmla="*/ 26255 h 3133064"/>
                <a:gd name="connsiteX4" fmla="*/ 191273 w 5069918"/>
                <a:gd name="connsiteY4" fmla="*/ 52030 h 3133064"/>
                <a:gd name="connsiteX5" fmla="*/ 169129 w 5069918"/>
                <a:gd name="connsiteY5" fmla="*/ 103993 h 3133064"/>
                <a:gd name="connsiteX6" fmla="*/ 148381 w 5069918"/>
                <a:gd name="connsiteY6" fmla="*/ 156532 h 3133064"/>
                <a:gd name="connsiteX7" fmla="*/ 80903 w 5069918"/>
                <a:gd name="connsiteY7" fmla="*/ 371711 h 3133064"/>
                <a:gd name="connsiteX8" fmla="*/ 26154 w 5069918"/>
                <a:gd name="connsiteY8" fmla="*/ 817551 h 3133064"/>
                <a:gd name="connsiteX9" fmla="*/ 49169 w 5069918"/>
                <a:gd name="connsiteY9" fmla="*/ 1040143 h 3133064"/>
                <a:gd name="connsiteX10" fmla="*/ 119437 w 5069918"/>
                <a:gd name="connsiteY10" fmla="*/ 1253016 h 3133064"/>
                <a:gd name="connsiteX11" fmla="*/ 143672 w 5069918"/>
                <a:gd name="connsiteY11" fmla="*/ 1303908 h 3133064"/>
                <a:gd name="connsiteX12" fmla="*/ 170611 w 5069918"/>
                <a:gd name="connsiteY12" fmla="*/ 1353648 h 3133064"/>
                <a:gd name="connsiteX13" fmla="*/ 230330 w 5069918"/>
                <a:gd name="connsiteY13" fmla="*/ 1450079 h 3133064"/>
                <a:gd name="connsiteX14" fmla="*/ 279545 w 5069918"/>
                <a:gd name="connsiteY14" fmla="*/ 1519627 h 3133064"/>
                <a:gd name="connsiteX15" fmla="*/ 228347 w 5069918"/>
                <a:gd name="connsiteY15" fmla="*/ 1437024 h 3133064"/>
                <a:gd name="connsiteX16" fmla="*/ 175168 w 5069918"/>
                <a:gd name="connsiteY16" fmla="*/ 1336146 h 3133064"/>
                <a:gd name="connsiteX17" fmla="*/ 130009 w 5069918"/>
                <a:gd name="connsiteY17" fmla="*/ 1230573 h 3133064"/>
                <a:gd name="connsiteX18" fmla="*/ 95398 w 5069918"/>
                <a:gd name="connsiteY18" fmla="*/ 1121049 h 3133064"/>
                <a:gd name="connsiteX19" fmla="*/ 82496 w 5069918"/>
                <a:gd name="connsiteY19" fmla="*/ 1065216 h 3133064"/>
                <a:gd name="connsiteX20" fmla="*/ 76829 w 5069918"/>
                <a:gd name="connsiteY20" fmla="*/ 1037216 h 3133064"/>
                <a:gd name="connsiteX21" fmla="*/ 72121 w 5069918"/>
                <a:gd name="connsiteY21" fmla="*/ 1009135 h 3133064"/>
                <a:gd name="connsiteX22" fmla="*/ 54685 w 5069918"/>
                <a:gd name="connsiteY22" fmla="*/ 784156 h 3133064"/>
                <a:gd name="connsiteX23" fmla="*/ 103070 w 5069918"/>
                <a:gd name="connsiteY23" fmla="*/ 345810 h 3133064"/>
                <a:gd name="connsiteX24" fmla="*/ 163159 w 5069918"/>
                <a:gd name="connsiteY24" fmla="*/ 132051 h 3133064"/>
                <a:gd name="connsiteX25" fmla="*/ 217797 w 5069918"/>
                <a:gd name="connsiteY25" fmla="*/ 0 h 3133064"/>
                <a:gd name="connsiteX26" fmla="*/ 848227 w 5069918"/>
                <a:gd name="connsiteY26" fmla="*/ 0 h 3133064"/>
                <a:gd name="connsiteX27" fmla="*/ 771226 w 5069918"/>
                <a:gd name="connsiteY27" fmla="*/ 124098 h 3133064"/>
                <a:gd name="connsiteX28" fmla="*/ 590852 w 5069918"/>
                <a:gd name="connsiteY28" fmla="*/ 800847 h 3133064"/>
                <a:gd name="connsiteX29" fmla="*/ 888658 w 5069918"/>
                <a:gd name="connsiteY29" fmla="*/ 1415751 h 3133064"/>
                <a:gd name="connsiteX30" fmla="*/ 1048895 w 5069918"/>
                <a:gd name="connsiteY30" fmla="*/ 1628624 h 3133064"/>
                <a:gd name="connsiteX31" fmla="*/ 1660199 w 5069918"/>
                <a:gd name="connsiteY31" fmla="*/ 2218083 h 3133064"/>
                <a:gd name="connsiteX32" fmla="*/ 2463908 w 5069918"/>
                <a:gd name="connsiteY32" fmla="*/ 2415557 h 3133064"/>
                <a:gd name="connsiteX33" fmla="*/ 2980884 w 5069918"/>
                <a:gd name="connsiteY33" fmla="*/ 2289809 h 3133064"/>
                <a:gd name="connsiteX34" fmla="*/ 3539184 w 5069918"/>
                <a:gd name="connsiteY34" fmla="*/ 1926730 h 3133064"/>
                <a:gd name="connsiteX35" fmla="*/ 3677015 w 5069918"/>
                <a:gd name="connsiteY35" fmla="*/ 1825852 h 3133064"/>
                <a:gd name="connsiteX36" fmla="*/ 4286924 w 5069918"/>
                <a:gd name="connsiteY36" fmla="*/ 1314131 h 3133064"/>
                <a:gd name="connsiteX37" fmla="*/ 4479068 w 5069918"/>
                <a:gd name="connsiteY37" fmla="*/ 800847 h 3133064"/>
                <a:gd name="connsiteX38" fmla="*/ 4362007 w 5069918"/>
                <a:gd name="connsiteY38" fmla="*/ 65898 h 3133064"/>
                <a:gd name="connsiteX39" fmla="*/ 4336037 w 5069918"/>
                <a:gd name="connsiteY39" fmla="*/ 0 h 3133064"/>
                <a:gd name="connsiteX40" fmla="*/ 4913604 w 5069918"/>
                <a:gd name="connsiteY40" fmla="*/ 0 h 3133064"/>
                <a:gd name="connsiteX41" fmla="*/ 4930823 w 5069918"/>
                <a:gd name="connsiteY41" fmla="*/ 66892 h 3133064"/>
                <a:gd name="connsiteX42" fmla="*/ 4940407 w 5069918"/>
                <a:gd name="connsiteY42" fmla="*/ 125535 h 3133064"/>
                <a:gd name="connsiteX43" fmla="*/ 4982006 w 5069918"/>
                <a:gd name="connsiteY43" fmla="*/ 278378 h 3133064"/>
                <a:gd name="connsiteX44" fmla="*/ 5027482 w 5069918"/>
                <a:gd name="connsiteY44" fmla="*/ 504952 h 3133064"/>
                <a:gd name="connsiteX45" fmla="*/ 5058082 w 5069918"/>
                <a:gd name="connsiteY45" fmla="*/ 734049 h 3133064"/>
                <a:gd name="connsiteX46" fmla="*/ 5063486 w 5069918"/>
                <a:gd name="connsiteY46" fmla="*/ 791612 h 3133064"/>
                <a:gd name="connsiteX47" fmla="*/ 5067846 w 5069918"/>
                <a:gd name="connsiteY47" fmla="*/ 850245 h 3133064"/>
                <a:gd name="connsiteX48" fmla="*/ 5069414 w 5069918"/>
                <a:gd name="connsiteY48" fmla="*/ 969733 h 3133064"/>
                <a:gd name="connsiteX49" fmla="*/ 5040732 w 5069918"/>
                <a:gd name="connsiteY49" fmla="*/ 1209783 h 3133064"/>
                <a:gd name="connsiteX50" fmla="*/ 4964102 w 5069918"/>
                <a:gd name="connsiteY50" fmla="*/ 1442832 h 3133064"/>
                <a:gd name="connsiteX51" fmla="*/ 4689486 w 5069918"/>
                <a:gd name="connsiteY51" fmla="*/ 1849969 h 3133064"/>
                <a:gd name="connsiteX52" fmla="*/ 4333792 w 5069918"/>
                <a:gd name="connsiteY52" fmla="*/ 2176567 h 3133064"/>
                <a:gd name="connsiteX53" fmla="*/ 3965196 w 5069918"/>
                <a:gd name="connsiteY53" fmla="*/ 2468002 h 3133064"/>
                <a:gd name="connsiteX54" fmla="*/ 3873745 w 5069918"/>
                <a:gd name="connsiteY54" fmla="*/ 2541128 h 3133064"/>
                <a:gd name="connsiteX55" fmla="*/ 3779416 w 5069918"/>
                <a:gd name="connsiteY55" fmla="*/ 2614666 h 3133064"/>
                <a:gd name="connsiteX56" fmla="*/ 3582739 w 5069918"/>
                <a:gd name="connsiteY56" fmla="*/ 2756555 h 3133064"/>
                <a:gd name="connsiteX57" fmla="*/ 3371851 w 5069918"/>
                <a:gd name="connsiteY57" fmla="*/ 2886338 h 3133064"/>
                <a:gd name="connsiteX58" fmla="*/ 3143614 w 5069918"/>
                <a:gd name="connsiteY58" fmla="*/ 2995780 h 3133064"/>
                <a:gd name="connsiteX59" fmla="*/ 2643552 w 5069918"/>
                <a:gd name="connsiteY59" fmla="*/ 3122516 h 3133064"/>
                <a:gd name="connsiteX60" fmla="*/ 2514264 w 5069918"/>
                <a:gd name="connsiteY60" fmla="*/ 3131657 h 3133064"/>
                <a:gd name="connsiteX61" fmla="*/ 2481920 w 5069918"/>
                <a:gd name="connsiteY61" fmla="*/ 3132810 h 3133064"/>
                <a:gd name="connsiteX62" fmla="*/ 2449664 w 5069918"/>
                <a:gd name="connsiteY62" fmla="*/ 3132975 h 3133064"/>
                <a:gd name="connsiteX63" fmla="*/ 2386284 w 5069918"/>
                <a:gd name="connsiteY63" fmla="*/ 3132234 h 3133064"/>
                <a:gd name="connsiteX64" fmla="*/ 2260658 w 5069918"/>
                <a:gd name="connsiteY64" fmla="*/ 3127292 h 3133064"/>
                <a:gd name="connsiteX65" fmla="*/ 2134945 w 5069918"/>
                <a:gd name="connsiteY65" fmla="*/ 3115928 h 3133064"/>
                <a:gd name="connsiteX66" fmla="*/ 1884564 w 5069918"/>
                <a:gd name="connsiteY66" fmla="*/ 3075412 h 3133064"/>
                <a:gd name="connsiteX67" fmla="*/ 1639764 w 5069918"/>
                <a:gd name="connsiteY67" fmla="*/ 3005498 h 3133064"/>
                <a:gd name="connsiteX68" fmla="*/ 1407081 w 5069918"/>
                <a:gd name="connsiteY68" fmla="*/ 2904125 h 3133064"/>
                <a:gd name="connsiteX69" fmla="*/ 1193491 w 5069918"/>
                <a:gd name="connsiteY69" fmla="*/ 2772201 h 3133064"/>
                <a:gd name="connsiteX70" fmla="*/ 836141 w 5069918"/>
                <a:gd name="connsiteY70" fmla="*/ 2439839 h 3133064"/>
                <a:gd name="connsiteX71" fmla="*/ 690812 w 5069918"/>
                <a:gd name="connsiteY71" fmla="*/ 2251422 h 3133064"/>
                <a:gd name="connsiteX72" fmla="*/ 562397 w 5069918"/>
                <a:gd name="connsiteY72" fmla="*/ 2054937 h 3133064"/>
                <a:gd name="connsiteX73" fmla="*/ 502504 w 5069918"/>
                <a:gd name="connsiteY73" fmla="*/ 1957435 h 3133064"/>
                <a:gd name="connsiteX74" fmla="*/ 440258 w 5069918"/>
                <a:gd name="connsiteY74" fmla="*/ 1861580 h 3133064"/>
                <a:gd name="connsiteX75" fmla="*/ 310360 w 5069918"/>
                <a:gd name="connsiteY75" fmla="*/ 1670693 h 3133064"/>
                <a:gd name="connsiteX76" fmla="*/ 246806 w 5069918"/>
                <a:gd name="connsiteY76" fmla="*/ 1573603 h 3133064"/>
                <a:gd name="connsiteX77" fmla="*/ 186303 w 5069918"/>
                <a:gd name="connsiteY77" fmla="*/ 1474372 h 3133064"/>
                <a:gd name="connsiteX78" fmla="*/ 84390 w 5069918"/>
                <a:gd name="connsiteY78" fmla="*/ 1266192 h 3133064"/>
                <a:gd name="connsiteX79" fmla="*/ 20139 w 5069918"/>
                <a:gd name="connsiteY79" fmla="*/ 1045249 h 3133064"/>
                <a:gd name="connsiteX80" fmla="*/ 0 w 5069918"/>
                <a:gd name="connsiteY80" fmla="*/ 817551 h 3133064"/>
                <a:gd name="connsiteX81" fmla="*/ 102773 w 5069918"/>
                <a:gd name="connsiteY81" fmla="*/ 142588 h 313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069918" h="3133064">
                  <a:moveTo>
                    <a:pt x="153448" y="0"/>
                  </a:moveTo>
                  <a:lnTo>
                    <a:pt x="215434" y="0"/>
                  </a:lnTo>
                  <a:lnTo>
                    <a:pt x="215073" y="727"/>
                  </a:lnTo>
                  <a:lnTo>
                    <a:pt x="202868" y="26255"/>
                  </a:lnTo>
                  <a:lnTo>
                    <a:pt x="191273" y="52030"/>
                  </a:lnTo>
                  <a:cubicBezTo>
                    <a:pt x="183688" y="69241"/>
                    <a:pt x="176016" y="86452"/>
                    <a:pt x="169129" y="103993"/>
                  </a:cubicBezTo>
                  <a:cubicBezTo>
                    <a:pt x="162242" y="121533"/>
                    <a:pt x="154658" y="138827"/>
                    <a:pt x="148381" y="156532"/>
                  </a:cubicBezTo>
                  <a:cubicBezTo>
                    <a:pt x="121529" y="226858"/>
                    <a:pt x="98775" y="298667"/>
                    <a:pt x="80903" y="371711"/>
                  </a:cubicBezTo>
                  <a:cubicBezTo>
                    <a:pt x="44636" y="517470"/>
                    <a:pt x="26067" y="667511"/>
                    <a:pt x="26154" y="817551"/>
                  </a:cubicBezTo>
                  <a:cubicBezTo>
                    <a:pt x="26589" y="892326"/>
                    <a:pt x="34000" y="966934"/>
                    <a:pt x="49169" y="1040143"/>
                  </a:cubicBezTo>
                  <a:cubicBezTo>
                    <a:pt x="65123" y="1113187"/>
                    <a:pt x="88226" y="1184666"/>
                    <a:pt x="119437" y="1253016"/>
                  </a:cubicBezTo>
                  <a:cubicBezTo>
                    <a:pt x="126847" y="1270228"/>
                    <a:pt x="135478" y="1287027"/>
                    <a:pt x="143672" y="1303908"/>
                  </a:cubicBezTo>
                  <a:cubicBezTo>
                    <a:pt x="152565" y="1320543"/>
                    <a:pt x="161021" y="1337342"/>
                    <a:pt x="170611" y="1353648"/>
                  </a:cubicBezTo>
                  <a:cubicBezTo>
                    <a:pt x="188919" y="1386587"/>
                    <a:pt x="209319" y="1418539"/>
                    <a:pt x="230330" y="1450079"/>
                  </a:cubicBezTo>
                  <a:lnTo>
                    <a:pt x="279545" y="1519627"/>
                  </a:lnTo>
                  <a:lnTo>
                    <a:pt x="228347" y="1437024"/>
                  </a:lnTo>
                  <a:cubicBezTo>
                    <a:pt x="209690" y="1404084"/>
                    <a:pt x="191645" y="1370567"/>
                    <a:pt x="175168" y="1336146"/>
                  </a:cubicBezTo>
                  <a:cubicBezTo>
                    <a:pt x="158778" y="1301641"/>
                    <a:pt x="143522" y="1266478"/>
                    <a:pt x="130009" y="1230573"/>
                  </a:cubicBezTo>
                  <a:cubicBezTo>
                    <a:pt x="116757" y="1194587"/>
                    <a:pt x="104988" y="1158105"/>
                    <a:pt x="95398" y="1121049"/>
                  </a:cubicBezTo>
                  <a:cubicBezTo>
                    <a:pt x="90865" y="1102520"/>
                    <a:pt x="86245" y="1083909"/>
                    <a:pt x="82496" y="1065216"/>
                  </a:cubicBezTo>
                  <a:lnTo>
                    <a:pt x="76829" y="1037216"/>
                  </a:lnTo>
                  <a:lnTo>
                    <a:pt x="72121" y="1009135"/>
                  </a:lnTo>
                  <a:cubicBezTo>
                    <a:pt x="59829" y="934198"/>
                    <a:pt x="54685" y="858847"/>
                    <a:pt x="54685" y="784156"/>
                  </a:cubicBezTo>
                  <a:cubicBezTo>
                    <a:pt x="55033" y="637163"/>
                    <a:pt x="71337" y="490169"/>
                    <a:pt x="103070" y="345810"/>
                  </a:cubicBezTo>
                  <a:cubicBezTo>
                    <a:pt x="118894" y="273671"/>
                    <a:pt x="138923" y="202233"/>
                    <a:pt x="163159" y="132051"/>
                  </a:cubicBezTo>
                  <a:lnTo>
                    <a:pt x="217797" y="0"/>
                  </a:lnTo>
                  <a:lnTo>
                    <a:pt x="848227" y="0"/>
                  </a:lnTo>
                  <a:lnTo>
                    <a:pt x="771226" y="124098"/>
                  </a:lnTo>
                  <a:cubicBezTo>
                    <a:pt x="651529" y="343066"/>
                    <a:pt x="590852" y="570762"/>
                    <a:pt x="590852" y="800847"/>
                  </a:cubicBezTo>
                  <a:cubicBezTo>
                    <a:pt x="590852" y="1020720"/>
                    <a:pt x="682129" y="1148280"/>
                    <a:pt x="888658" y="1415751"/>
                  </a:cubicBezTo>
                  <a:cubicBezTo>
                    <a:pt x="940355" y="1482701"/>
                    <a:pt x="993796" y="1551957"/>
                    <a:pt x="1048895" y="1628624"/>
                  </a:cubicBezTo>
                  <a:cubicBezTo>
                    <a:pt x="1243741" y="1899883"/>
                    <a:pt x="1443644" y="2092747"/>
                    <a:pt x="1660199" y="2218083"/>
                  </a:cubicBezTo>
                  <a:cubicBezTo>
                    <a:pt x="1889743" y="2350995"/>
                    <a:pt x="2152677" y="2415557"/>
                    <a:pt x="2463908" y="2415557"/>
                  </a:cubicBezTo>
                  <a:cubicBezTo>
                    <a:pt x="2640535" y="2415557"/>
                    <a:pt x="2804782" y="2375617"/>
                    <a:pt x="2980884" y="2289809"/>
                  </a:cubicBezTo>
                  <a:cubicBezTo>
                    <a:pt x="3161695" y="2201695"/>
                    <a:pt x="3340676" y="2073230"/>
                    <a:pt x="3539184" y="1926730"/>
                  </a:cubicBezTo>
                  <a:cubicBezTo>
                    <a:pt x="3585737" y="1892390"/>
                    <a:pt x="3632117" y="1858544"/>
                    <a:pt x="3677015" y="1825852"/>
                  </a:cubicBezTo>
                  <a:cubicBezTo>
                    <a:pt x="3915538" y="1652012"/>
                    <a:pt x="4140811" y="1487806"/>
                    <a:pt x="4286924" y="1314131"/>
                  </a:cubicBezTo>
                  <a:cubicBezTo>
                    <a:pt x="4421616" y="1154044"/>
                    <a:pt x="4479068" y="1000544"/>
                    <a:pt x="4479068" y="800847"/>
                  </a:cubicBezTo>
                  <a:cubicBezTo>
                    <a:pt x="4479068" y="538687"/>
                    <a:pt x="4438813" y="290094"/>
                    <a:pt x="4362007" y="65898"/>
                  </a:cubicBezTo>
                  <a:lnTo>
                    <a:pt x="4336037" y="0"/>
                  </a:lnTo>
                  <a:lnTo>
                    <a:pt x="4913604" y="0"/>
                  </a:lnTo>
                  <a:lnTo>
                    <a:pt x="4930823" y="66892"/>
                  </a:lnTo>
                  <a:lnTo>
                    <a:pt x="4940407" y="125535"/>
                  </a:lnTo>
                  <a:lnTo>
                    <a:pt x="4982006" y="278378"/>
                  </a:lnTo>
                  <a:cubicBezTo>
                    <a:pt x="4999758" y="353368"/>
                    <a:pt x="5014971" y="428944"/>
                    <a:pt x="5027482" y="504952"/>
                  </a:cubicBezTo>
                  <a:cubicBezTo>
                    <a:pt x="5040123" y="580961"/>
                    <a:pt x="5050323" y="657382"/>
                    <a:pt x="5058082" y="734049"/>
                  </a:cubicBezTo>
                  <a:cubicBezTo>
                    <a:pt x="5060261" y="753237"/>
                    <a:pt x="5061743" y="772425"/>
                    <a:pt x="5063486" y="791612"/>
                  </a:cubicBezTo>
                  <a:cubicBezTo>
                    <a:pt x="5065318" y="810552"/>
                    <a:pt x="5066625" y="830398"/>
                    <a:pt x="5067846" y="850245"/>
                  </a:cubicBezTo>
                  <a:cubicBezTo>
                    <a:pt x="5069851" y="889855"/>
                    <a:pt x="5070461" y="929712"/>
                    <a:pt x="5069414" y="969733"/>
                  </a:cubicBezTo>
                  <a:cubicBezTo>
                    <a:pt x="5067060" y="1049695"/>
                    <a:pt x="5057820" y="1130233"/>
                    <a:pt x="5040732" y="1209783"/>
                  </a:cubicBezTo>
                  <a:cubicBezTo>
                    <a:pt x="5023123" y="1289250"/>
                    <a:pt x="4997578" y="1367647"/>
                    <a:pt x="4964102" y="1442832"/>
                  </a:cubicBezTo>
                  <a:cubicBezTo>
                    <a:pt x="4897409" y="1593697"/>
                    <a:pt x="4799942" y="1730232"/>
                    <a:pt x="4689486" y="1849969"/>
                  </a:cubicBezTo>
                  <a:cubicBezTo>
                    <a:pt x="4579116" y="1970446"/>
                    <a:pt x="4456716" y="2076100"/>
                    <a:pt x="4333792" y="2176567"/>
                  </a:cubicBezTo>
                  <a:cubicBezTo>
                    <a:pt x="4210520" y="2276869"/>
                    <a:pt x="4085853" y="2371736"/>
                    <a:pt x="3965196" y="2468002"/>
                  </a:cubicBezTo>
                  <a:lnTo>
                    <a:pt x="3873745" y="2541128"/>
                  </a:lnTo>
                  <a:cubicBezTo>
                    <a:pt x="3842621" y="2565751"/>
                    <a:pt x="3811324" y="2590374"/>
                    <a:pt x="3779416" y="2614666"/>
                  </a:cubicBezTo>
                  <a:cubicBezTo>
                    <a:pt x="3715862" y="2663335"/>
                    <a:pt x="3650652" y="2711016"/>
                    <a:pt x="3582739" y="2756555"/>
                  </a:cubicBezTo>
                  <a:cubicBezTo>
                    <a:pt x="3514913" y="2802012"/>
                    <a:pt x="3445170" y="2846151"/>
                    <a:pt x="3371851" y="2886338"/>
                  </a:cubicBezTo>
                  <a:cubicBezTo>
                    <a:pt x="3298533" y="2926442"/>
                    <a:pt x="3222687" y="2963664"/>
                    <a:pt x="3143614" y="2995780"/>
                  </a:cubicBezTo>
                  <a:cubicBezTo>
                    <a:pt x="2985994" y="3060837"/>
                    <a:pt x="2815732" y="3104317"/>
                    <a:pt x="2643552" y="3122516"/>
                  </a:cubicBezTo>
                  <a:cubicBezTo>
                    <a:pt x="2600484" y="3126799"/>
                    <a:pt x="2557331" y="3130258"/>
                    <a:pt x="2514264" y="3131657"/>
                  </a:cubicBezTo>
                  <a:lnTo>
                    <a:pt x="2481920" y="3132810"/>
                  </a:lnTo>
                  <a:lnTo>
                    <a:pt x="2449664" y="3132975"/>
                  </a:lnTo>
                  <a:cubicBezTo>
                    <a:pt x="2427868" y="3133304"/>
                    <a:pt x="2407207" y="3132646"/>
                    <a:pt x="2386284" y="3132234"/>
                  </a:cubicBezTo>
                  <a:cubicBezTo>
                    <a:pt x="2344524" y="3131740"/>
                    <a:pt x="2302505" y="3129352"/>
                    <a:pt x="2260658" y="3127292"/>
                  </a:cubicBezTo>
                  <a:cubicBezTo>
                    <a:pt x="2218725" y="3123999"/>
                    <a:pt x="2176791" y="3120952"/>
                    <a:pt x="2134945" y="3115928"/>
                  </a:cubicBezTo>
                  <a:cubicBezTo>
                    <a:pt x="2051165" y="3106458"/>
                    <a:pt x="1967473" y="3093529"/>
                    <a:pt x="1884564" y="3075412"/>
                  </a:cubicBezTo>
                  <a:cubicBezTo>
                    <a:pt x="1801657" y="3057296"/>
                    <a:pt x="1719708" y="3033990"/>
                    <a:pt x="1639764" y="3005498"/>
                  </a:cubicBezTo>
                  <a:cubicBezTo>
                    <a:pt x="1559820" y="2976922"/>
                    <a:pt x="1481969" y="2942830"/>
                    <a:pt x="1407081" y="2904125"/>
                  </a:cubicBezTo>
                  <a:cubicBezTo>
                    <a:pt x="1332455" y="2864845"/>
                    <a:pt x="1260794" y="2820953"/>
                    <a:pt x="1193491" y="2772201"/>
                  </a:cubicBezTo>
                  <a:cubicBezTo>
                    <a:pt x="1058362" y="2675194"/>
                    <a:pt x="939973" y="2561469"/>
                    <a:pt x="836141" y="2439839"/>
                  </a:cubicBezTo>
                  <a:cubicBezTo>
                    <a:pt x="784444" y="2378735"/>
                    <a:pt x="736321" y="2315656"/>
                    <a:pt x="690812" y="2251422"/>
                  </a:cubicBezTo>
                  <a:cubicBezTo>
                    <a:pt x="645217" y="2187190"/>
                    <a:pt x="602674" y="2121557"/>
                    <a:pt x="562397" y="2054937"/>
                  </a:cubicBezTo>
                  <a:cubicBezTo>
                    <a:pt x="541823" y="2021256"/>
                    <a:pt x="522992" y="1989716"/>
                    <a:pt x="502504" y="1957435"/>
                  </a:cubicBezTo>
                  <a:cubicBezTo>
                    <a:pt x="482192" y="1925401"/>
                    <a:pt x="461530" y="1893367"/>
                    <a:pt x="440258" y="1861580"/>
                  </a:cubicBezTo>
                  <a:lnTo>
                    <a:pt x="310360" y="1670693"/>
                  </a:lnTo>
                  <a:cubicBezTo>
                    <a:pt x="288826" y="1638577"/>
                    <a:pt x="267555" y="1606296"/>
                    <a:pt x="246806" y="1573603"/>
                  </a:cubicBezTo>
                  <a:cubicBezTo>
                    <a:pt x="226057" y="1540910"/>
                    <a:pt x="205483" y="1508135"/>
                    <a:pt x="186303" y="1474372"/>
                  </a:cubicBezTo>
                  <a:cubicBezTo>
                    <a:pt x="147857" y="1407174"/>
                    <a:pt x="112550" y="1338002"/>
                    <a:pt x="84390" y="1266192"/>
                  </a:cubicBezTo>
                  <a:cubicBezTo>
                    <a:pt x="55708" y="1194630"/>
                    <a:pt x="34436" y="1120434"/>
                    <a:pt x="20139" y="1045249"/>
                  </a:cubicBezTo>
                  <a:cubicBezTo>
                    <a:pt x="6452" y="970064"/>
                    <a:pt x="0" y="893725"/>
                    <a:pt x="0" y="817551"/>
                  </a:cubicBezTo>
                  <a:cubicBezTo>
                    <a:pt x="850" y="589772"/>
                    <a:pt x="36028" y="362457"/>
                    <a:pt x="102773" y="14258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376CD1C-302C-84CD-0853-65F7468BA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686" y="575304"/>
            <a:ext cx="2378315" cy="748553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B3408A7-0096-B573-9566-FE21EAF6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DD94ACBE-ACFA-466D-BBBA-4EEE815B9D0E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C85F8D-482F-FACD-96E9-95289482D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CYBERSECURITY AWARENESS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3091C5-3EA8-834B-5DE1-D5392F33F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877" y="1594980"/>
            <a:ext cx="3876720" cy="38650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E51F0E-27EB-CFCE-2532-373BAF5FA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1FF6DA9-008F-8B48-92A6-B652298478BF}" type="slidenum">
              <a:rPr lang="en-US"/>
              <a:pPr defTabSz="914400">
                <a:spcAft>
                  <a:spcPts val="600"/>
                </a:spcAft>
              </a:pPr>
              <a:t>53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F1138-11CE-CCA9-FF09-69E33D3CBE05}"/>
              </a:ext>
            </a:extLst>
          </p:cNvPr>
          <p:cNvSpPr txBox="1"/>
          <p:nvPr/>
        </p:nvSpPr>
        <p:spPr>
          <a:xfrm>
            <a:off x="804672" y="582826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 u="sng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https://nicforms.nic.in/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enRhYmxlNmFjZjc3ODY4Mjc4ZTIwMjYxMDE0NA</a:t>
            </a:r>
            <a:r>
              <a:rPr lang="en-US" dirty="0"/>
              <a:t>==</a:t>
            </a:r>
          </a:p>
        </p:txBody>
      </p:sp>
    </p:spTree>
    <p:extLst>
      <p:ext uri="{BB962C8B-B14F-4D97-AF65-F5344CB8AC3E}">
        <p14:creationId xmlns:p14="http://schemas.microsoft.com/office/powerpoint/2010/main" val="35206893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694944"/>
            <a:ext cx="10881360" cy="60350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5F8FF"/>
                </a:solidFill>
                <a:latin typeface="Aptos"/>
              </a:defRPr>
            </a:pPr>
            <a:r>
              <a:t>Lecturer notes &amp; useful references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380744"/>
            <a:ext cx="777240" cy="41148"/>
          </a:xfrm>
          <a:prstGeom prst="rect">
            <a:avLst/>
          </a:prstGeom>
          <a:solidFill>
            <a:srgbClr val="39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76656" y="1726340"/>
            <a:ext cx="493776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26BEAE"/>
                </a:solidFill>
                <a:latin typeface="Aptos"/>
              </a:defRPr>
            </a:pPr>
            <a:r>
              <a:rPr dirty="0"/>
              <a:t>References to verify before presenting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2057400"/>
            <a:ext cx="10616184" cy="2425792"/>
          </a:xfrm>
          <a:prstGeom prst="rect">
            <a:avLst/>
          </a:prstGeom>
          <a:noFill/>
        </p:spPr>
        <p:txBody>
          <a:bodyPr wrap="square" lIns="73152" tIns="36576" rIns="54864" bIns="36576">
            <a:spAutoFit/>
          </a:bodyPr>
          <a:lstStyle/>
          <a:p>
            <a:pPr>
              <a:spcAft>
                <a:spcPts val="700"/>
              </a:spcAft>
              <a:defRPr sz="1400">
                <a:solidFill>
                  <a:srgbClr val="F5F8FF"/>
                </a:solidFill>
                <a:latin typeface="Aptos"/>
              </a:defRPr>
            </a:pPr>
            <a:r>
              <a:rPr dirty="0"/>
              <a:t>•  CERT-In: cert-in.org.in</a:t>
            </a:r>
          </a:p>
          <a:p>
            <a:pPr>
              <a:spcAft>
                <a:spcPts val="700"/>
              </a:spcAft>
              <a:defRPr sz="1400">
                <a:solidFill>
                  <a:srgbClr val="F5F8FF"/>
                </a:solidFill>
                <a:latin typeface="Aptos"/>
              </a:defRPr>
            </a:pPr>
            <a:r>
              <a:rPr dirty="0"/>
              <a:t>•  National Cyber Crime Portal: cybercrime.gov.in</a:t>
            </a:r>
          </a:p>
          <a:p>
            <a:pPr>
              <a:spcAft>
                <a:spcPts val="700"/>
              </a:spcAft>
              <a:defRPr sz="1400">
                <a:solidFill>
                  <a:srgbClr val="F5F8FF"/>
                </a:solidFill>
                <a:latin typeface="Aptos"/>
              </a:defRPr>
            </a:pPr>
            <a:r>
              <a:rPr dirty="0"/>
              <a:t>•  Cyber </a:t>
            </a:r>
            <a:r>
              <a:rPr dirty="0" err="1"/>
              <a:t>Swachhta</a:t>
            </a:r>
            <a:r>
              <a:rPr dirty="0"/>
              <a:t> Kendra: cybercrime.gov.in / official </a:t>
            </a:r>
            <a:r>
              <a:rPr dirty="0" err="1"/>
              <a:t>MeitY</a:t>
            </a:r>
            <a:r>
              <a:rPr dirty="0"/>
              <a:t> resources</a:t>
            </a:r>
          </a:p>
          <a:p>
            <a:pPr>
              <a:spcAft>
                <a:spcPts val="700"/>
              </a:spcAft>
              <a:defRPr sz="1400">
                <a:solidFill>
                  <a:srgbClr val="F5F8FF"/>
                </a:solidFill>
                <a:latin typeface="Aptos"/>
              </a:defRPr>
            </a:pPr>
            <a:r>
              <a:rPr dirty="0"/>
              <a:t>•  CISA: cisa.gov — phishing, MFA and secure accounts</a:t>
            </a:r>
          </a:p>
          <a:p>
            <a:pPr>
              <a:spcAft>
                <a:spcPts val="700"/>
              </a:spcAft>
              <a:defRPr sz="1400">
                <a:solidFill>
                  <a:srgbClr val="F5F8FF"/>
                </a:solidFill>
                <a:latin typeface="Aptos"/>
              </a:defRPr>
            </a:pPr>
            <a:r>
              <a:rPr dirty="0"/>
              <a:t>•  NIST: nist.gov — digital identity and authentication guidance</a:t>
            </a:r>
            <a:endParaRPr lang="en-US" dirty="0"/>
          </a:p>
          <a:p>
            <a:pPr>
              <a:spcAft>
                <a:spcPts val="700"/>
              </a:spcAft>
              <a:defRPr sz="1400">
                <a:solidFill>
                  <a:srgbClr val="F5F8FF"/>
                </a:solidFill>
                <a:latin typeface="Aptos"/>
              </a:defRPr>
            </a:pPr>
            <a:endParaRPr lang="en-US" sz="1400" b="1" cap="all" dirty="0">
              <a:solidFill>
                <a:srgbClr val="F5F8FF"/>
              </a:solidFill>
              <a:latin typeface="Aptos"/>
            </a:endParaRPr>
          </a:p>
          <a:p>
            <a:pPr>
              <a:spcAft>
                <a:spcPts val="700"/>
              </a:spcAft>
              <a:defRPr sz="1400">
                <a:solidFill>
                  <a:srgbClr val="F5F8FF"/>
                </a:solidFill>
                <a:latin typeface="Aptos"/>
              </a:defRPr>
            </a:pPr>
            <a:r>
              <a:rPr lang="en-US" sz="1400" b="1" cap="all" dirty="0">
                <a:solidFill>
                  <a:srgbClr val="F5F8FF"/>
                </a:solidFill>
                <a:latin typeface="Aptos"/>
              </a:rPr>
              <a:t>Response Link</a:t>
            </a:r>
            <a:endParaRPr lang="en-US" dirty="0"/>
          </a:p>
          <a:p>
            <a:pPr>
              <a:spcAft>
                <a:spcPts val="700"/>
              </a:spcAft>
              <a:defRPr sz="1400">
                <a:solidFill>
                  <a:srgbClr val="F5F8FF"/>
                </a:solidFill>
                <a:latin typeface="Aptos"/>
              </a:defRPr>
            </a:pPr>
            <a:r>
              <a:rPr lang="en-US" dirty="0"/>
              <a:t>https://nicforms.nic.in/nicforms_designer/nic_form_response_selector.php?form_id=enRhYmxlNmFjZjc3ODY4Mjc4ZTIwMjYxMDE0NA==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868680" y="5897880"/>
            <a:ext cx="1033272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FFAF48"/>
                </a:solidFill>
                <a:latin typeface="Aptos"/>
              </a:defRPr>
            </a:pPr>
            <a:r>
              <a:rPr dirty="0"/>
              <a:t>Presenter tip: replace examples with campus-specific reporting contacts and policies.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E51F1FA-CF18-193E-4652-18B9FF03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CYBERSECURITY AWARENESS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76969F6-44B2-01DC-F27D-E69D42B8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6636B-3FB0-6C7A-42C2-A03DEAAEC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4C433-569D-4119-BCA6-0CDCD357ECDD}" type="datetime1">
              <a:rPr lang="en-US" smtClean="0"/>
              <a:t>10/21/2026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3426</Words>
  <Application>Microsoft Office PowerPoint</Application>
  <PresentationFormat>Widescreen</PresentationFormat>
  <Paragraphs>544</Paragraphs>
  <Slides>54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Aptos</vt:lpstr>
      <vt:lpstr>Arial</vt:lpstr>
      <vt:lpstr>Calibri</vt:lpstr>
      <vt:lpstr>Comic Sans MS</vt:lpstr>
      <vt:lpstr>Overlock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Nic</dc:creator>
  <cp:keywords/>
  <dc:description>generated using python-pptx</dc:description>
  <cp:lastModifiedBy>ANIL VERMA</cp:lastModifiedBy>
  <cp:revision>66</cp:revision>
  <dcterms:created xsi:type="dcterms:W3CDTF">2013-01-27T09:14:16Z</dcterms:created>
  <dcterms:modified xsi:type="dcterms:W3CDTF">2026-10-21T04:36:26Z</dcterms:modified>
  <cp:category/>
</cp:coreProperties>
</file>